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85"/>
  </p:notesMasterIdLst>
  <p:sldIdLst>
    <p:sldId id="264" r:id="rId3"/>
    <p:sldId id="390" r:id="rId4"/>
    <p:sldId id="423" r:id="rId5"/>
    <p:sldId id="391" r:id="rId6"/>
    <p:sldId id="424" r:id="rId7"/>
    <p:sldId id="392" r:id="rId8"/>
    <p:sldId id="440" r:id="rId9"/>
    <p:sldId id="372" r:id="rId10"/>
    <p:sldId id="422" r:id="rId11"/>
    <p:sldId id="398" r:id="rId12"/>
    <p:sldId id="399" r:id="rId13"/>
    <p:sldId id="395" r:id="rId14"/>
    <p:sldId id="396" r:id="rId15"/>
    <p:sldId id="397" r:id="rId16"/>
    <p:sldId id="405" r:id="rId17"/>
    <p:sldId id="425" r:id="rId18"/>
    <p:sldId id="426" r:id="rId19"/>
    <p:sldId id="406" r:id="rId20"/>
    <p:sldId id="400" r:id="rId21"/>
    <p:sldId id="401" r:id="rId22"/>
    <p:sldId id="427" r:id="rId23"/>
    <p:sldId id="428" r:id="rId24"/>
    <p:sldId id="404" r:id="rId25"/>
    <p:sldId id="441" r:id="rId26"/>
    <p:sldId id="403" r:id="rId27"/>
    <p:sldId id="270" r:id="rId28"/>
    <p:sldId id="435" r:id="rId29"/>
    <p:sldId id="272" r:id="rId30"/>
    <p:sldId id="437" r:id="rId31"/>
    <p:sldId id="429" r:id="rId32"/>
    <p:sldId id="442" r:id="rId33"/>
    <p:sldId id="443" r:id="rId34"/>
    <p:sldId id="291" r:id="rId35"/>
    <p:sldId id="278" r:id="rId36"/>
    <p:sldId id="337" r:id="rId37"/>
    <p:sldId id="438" r:id="rId38"/>
    <p:sldId id="286" r:id="rId39"/>
    <p:sldId id="297" r:id="rId40"/>
    <p:sldId id="413" r:id="rId41"/>
    <p:sldId id="288" r:id="rId42"/>
    <p:sldId id="289" r:id="rId43"/>
    <p:sldId id="431" r:id="rId44"/>
    <p:sldId id="432" r:id="rId45"/>
    <p:sldId id="298" r:id="rId46"/>
    <p:sldId id="300" r:id="rId47"/>
    <p:sldId id="444" r:id="rId48"/>
    <p:sldId id="302" r:id="rId49"/>
    <p:sldId id="303" r:id="rId50"/>
    <p:sldId id="433" r:id="rId51"/>
    <p:sldId id="315" r:id="rId52"/>
    <p:sldId id="316" r:id="rId53"/>
    <p:sldId id="308" r:id="rId54"/>
    <p:sldId id="421" r:id="rId55"/>
    <p:sldId id="439" r:id="rId56"/>
    <p:sldId id="407" r:id="rId57"/>
    <p:sldId id="408" r:id="rId58"/>
    <p:sldId id="409" r:id="rId59"/>
    <p:sldId id="410" r:id="rId60"/>
    <p:sldId id="389" r:id="rId61"/>
    <p:sldId id="350" r:id="rId62"/>
    <p:sldId id="329" r:id="rId63"/>
    <p:sldId id="352" r:id="rId64"/>
    <p:sldId id="351" r:id="rId65"/>
    <p:sldId id="362" r:id="rId66"/>
    <p:sldId id="363" r:id="rId67"/>
    <p:sldId id="364" r:id="rId68"/>
    <p:sldId id="365" r:id="rId69"/>
    <p:sldId id="338" r:id="rId70"/>
    <p:sldId id="373" r:id="rId71"/>
    <p:sldId id="374" r:id="rId72"/>
    <p:sldId id="375" r:id="rId73"/>
    <p:sldId id="376" r:id="rId74"/>
    <p:sldId id="377" r:id="rId75"/>
    <p:sldId id="378" r:id="rId76"/>
    <p:sldId id="411" r:id="rId77"/>
    <p:sldId id="412" r:id="rId78"/>
    <p:sldId id="414" r:id="rId79"/>
    <p:sldId id="415" r:id="rId80"/>
    <p:sldId id="416" r:id="rId81"/>
    <p:sldId id="417" r:id="rId82"/>
    <p:sldId id="418" r:id="rId83"/>
    <p:sldId id="419" r:id="rId8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339933"/>
    <a:srgbClr val="00CC66"/>
    <a:srgbClr val="33CC33"/>
    <a:srgbClr val="FFFF00"/>
    <a:srgbClr val="00FF00"/>
    <a:srgbClr val="FFFF99"/>
    <a:srgbClr val="66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50" d="100"/>
          <a:sy n="50" d="100"/>
        </p:scale>
        <p:origin x="-109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2B1D4C-44B8-4904-9F70-85B6A92F48FB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54AD37-7D36-4136-86F8-7C09E30229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294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F9397-946A-46BB-B2FC-BD545F0B67F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2EED1D-1259-463F-A575-ABD519FFF7AF}" type="slidenum">
              <a:rPr lang="pt-BR" sz="1200">
                <a:latin typeface="Calibri" pitchFamily="34" charset="0"/>
              </a:rPr>
              <a:pPr algn="r"/>
              <a:t>7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31B4A-C673-4089-895C-4451DBC4633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t-BR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768791-D60F-4AFC-A7BB-9AACDFBA8288}" type="slidenum">
              <a:rPr lang="pt-BR" sz="1200">
                <a:latin typeface="Calibri" pitchFamily="34" charset="0"/>
              </a:rPr>
              <a:pPr algn="r"/>
              <a:t>37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F0B31-4A96-403D-B801-7D287229B83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pt-BR" smtClean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1B7E11-3E8C-45AB-BED1-A919E4D393CD}" type="slidenum">
              <a:rPr lang="pt-BR" sz="1200">
                <a:latin typeface="Calibri" pitchFamily="34" charset="0"/>
              </a:rPr>
              <a:pPr algn="r"/>
              <a:t>40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7FE44A-D360-4168-A45C-EF43E7859B7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t-BR" smtClean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0EA42B-11B1-4EB3-95D1-DCA7B8A2E23E}" type="slidenum">
              <a:rPr lang="pt-BR" sz="1200">
                <a:latin typeface="Calibri" pitchFamily="34" charset="0"/>
              </a:rPr>
              <a:pPr algn="r"/>
              <a:t>45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B8453-DE2A-4C67-8588-68B3F68C2B4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pt-B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709424D-0BFE-49AB-BEE7-4B24BDC5156C}" type="slidenum">
              <a:rPr lang="pt-BR" sz="1200">
                <a:latin typeface="+mn-lt"/>
              </a:rPr>
              <a:pPr algn="r">
                <a:defRPr/>
              </a:pPr>
              <a:t>49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A1CC19-CB02-4133-8F1E-CE057F2FE2F5}" type="slidenum">
              <a:rPr lang="pt-BR" sz="1200">
                <a:latin typeface="Calibri" pitchFamily="34" charset="0"/>
              </a:rPr>
              <a:pPr algn="r"/>
              <a:t>51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9B0300-A41F-4BAA-BEEF-1D83479BD345}" type="slidenum">
              <a:rPr lang="pt-BR" sz="1200">
                <a:latin typeface="Calibri" pitchFamily="34" charset="0"/>
              </a:rPr>
              <a:pPr algn="r"/>
              <a:t>51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2C13D16-0346-4883-B60F-8406F22806BF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pt-BR" dirty="0" smtClean="0">
              <a:solidFill>
                <a:prstClr val="black"/>
              </a:solidFill>
            </a:endParaRPr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44376B-4D0D-4DAF-A44C-7E3398720F84}" type="slidenum">
              <a:rPr lang="pt-BR" sz="1200">
                <a:solidFill>
                  <a:prstClr val="black"/>
                </a:solidFill>
                <a:latin typeface="Calibri" pitchFamily="34" charset="0"/>
              </a:rPr>
              <a:pPr algn="r"/>
              <a:t>54</a:t>
            </a:fld>
            <a:endParaRPr lang="pt-BR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79D0DAE-F4DA-4115-A07F-A02206A00228}" type="slidenum">
              <a:rPr lang="pt-BR" sz="1200">
                <a:latin typeface="+mn-lt"/>
              </a:rPr>
              <a:pPr algn="r">
                <a:defRPr/>
              </a:pPr>
              <a:t>67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D02AFA-648B-414D-B11E-17FD9C10500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FAFC86-0F9E-439C-9DD6-71835882274A}" type="slidenum">
              <a:rPr lang="pt-BR" sz="1200">
                <a:latin typeface="Calibri" pitchFamily="34" charset="0"/>
              </a:rPr>
              <a:pPr algn="r"/>
              <a:t>12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7680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F46AED-9617-41D7-A474-5A9A9DCEB14B}" type="slidenum">
              <a:rPr lang="pt-BR" sz="1200">
                <a:latin typeface="Calibri" pitchFamily="34" charset="0"/>
              </a:rPr>
              <a:pPr algn="r"/>
              <a:t>12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2BE0D-D9BD-47D3-8DD7-F35A21C7B73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pt-BR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F9E66E-C262-477F-8612-81EFD47674EF}" type="slidenum">
              <a:rPr lang="pt-BR" sz="1200">
                <a:latin typeface="Calibri" pitchFamily="34" charset="0"/>
              </a:rPr>
              <a:pPr algn="r"/>
              <a:t>80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34376-6F85-472B-ABFB-EBD4F0D6698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4233B3-F288-4A8D-87B1-FD82874236C8}" type="slidenum">
              <a:rPr lang="pt-BR" sz="1200">
                <a:latin typeface="Calibri" pitchFamily="34" charset="0"/>
              </a:rPr>
              <a:pPr algn="r"/>
              <a:t>14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7782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B5C540-92DD-414A-8748-CC7D2EF55EB5}" type="slidenum">
              <a:rPr lang="pt-BR" sz="1200">
                <a:latin typeface="Calibri" pitchFamily="34" charset="0"/>
              </a:rPr>
              <a:pPr algn="r"/>
              <a:t>14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CFDE8-8B63-44D3-B30F-CB1DC6E5016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265FB9-1FD0-46EA-909A-11B31A701A4B}" type="slidenum">
              <a:rPr lang="pt-BR" sz="1200">
                <a:latin typeface="Calibri" pitchFamily="34" charset="0"/>
              </a:rPr>
              <a:pPr algn="r"/>
              <a:t>20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992201-8BB2-4147-BA12-F2049CD6771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B0E22A-8BEF-4185-BEF6-C4F4014CE17F}" type="slidenum">
              <a:rPr lang="pt-BR" sz="1200">
                <a:latin typeface="Calibri" pitchFamily="34" charset="0"/>
              </a:rPr>
              <a:pPr algn="r"/>
              <a:t>25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2BDF3-FE34-4A24-BA0E-BC748367B83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5FB0B7-96D9-40A8-B4A1-43040F8D8AD9}" type="slidenum">
              <a:rPr lang="pt-BR" sz="1200">
                <a:latin typeface="Calibri" pitchFamily="34" charset="0"/>
              </a:rPr>
              <a:pPr algn="r"/>
              <a:t>26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037DE-7094-4FD6-9A25-612B9EA9EA0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35E02B-9346-4615-B233-E8C16AE569C8}" type="slidenum">
              <a:rPr lang="pt-BR" sz="1200">
                <a:latin typeface="Calibri" pitchFamily="34" charset="0"/>
              </a:rPr>
              <a:pPr algn="r"/>
              <a:t>34</a:t>
            </a:fld>
            <a:endParaRPr lang="pt-BR" sz="1200">
              <a:latin typeface="Calibri" pitchFamily="34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6037DE-7094-4FD6-9A25-612B9EA9EA01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A35E02B-9346-4615-B233-E8C16AE569C8}" type="slidenum">
              <a:rPr lang="pt-BR" sz="1200">
                <a:solidFill>
                  <a:prstClr val="black"/>
                </a:solidFill>
                <a:latin typeface="Calibri" pitchFamily="34" charset="0"/>
              </a:rPr>
              <a:pPr algn="r"/>
              <a:t>36</a:t>
            </a:fld>
            <a:endParaRPr lang="pt-BR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3468-95BD-4654-8A54-C0AC8E73E225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8411-FD0B-4935-B3F4-BD336DE10F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E3FD-DB1E-4CA7-B08E-9F65CEFEA25B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5113-1D74-4A77-BACF-C452489A6D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8CD7-8A72-4D4B-8F9E-7B2D5BF62DBC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CC31-280F-4541-B23F-4FDC106A32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9563-9728-4A76-9996-B5BFB0CD63E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600D-AB7D-4284-9418-20C18C95711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7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E10B-5172-45EE-AF44-2A9FC17FD46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8AD9-52E0-4841-BD6F-C6656FE37ED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4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7ED0-1C40-4181-AC26-1476909A521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3569-6D59-48E1-81E3-955419F07F9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8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4DE7-7A60-4703-8D6C-D089443F13A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3B92-AE7A-4ED4-9911-3DB92435631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89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45AD-93DA-4044-B5F1-DD0E1785B33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FF15-1848-4B5B-8FA2-69BE780D86E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28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1BC4-D46F-4560-A642-970521ABC75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26DE-0776-4510-AFDE-4D84F7E1D53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6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EA8F-D34B-4FD1-B94E-4E7B480C5C9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43C7-3536-4783-9DB4-546A048A4C1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74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7C15-E388-4217-8B32-358BC3D2EA0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8505-2242-43AF-8CE1-E3144C2B175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C297-43B6-4B05-817D-543F2627827C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0955-541E-41FA-B015-546C80B53B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5D4CE-631F-4094-80F5-7202E738354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93BE-D4EC-4404-9779-BFEB2E78D7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4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B111-756B-48CA-889C-06DFBD67E30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A0B6-1E08-43D4-8CC8-1260B74F08B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3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D6B1-69ED-4921-8B43-2856A3FD88D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27EE-A8C5-429A-84B6-E0B11E460B8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572D-9358-4D1D-A7B5-1602676445C9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0043-8B05-4CC3-817F-3BE92040AB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412B2-DBDF-4374-8236-DA4F1EB9D1DE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F238-628B-47CC-95D4-98820F91B3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F2455-F724-4E45-A47B-616BA6451AF0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3631-86FC-4F7D-A971-89139DC38E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E719-99F0-4A85-9273-4ACAB91590B5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9D5D-D28C-46DA-935B-4DB09EA349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6C82-A6B6-48A1-B430-AF6DEB006717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0F5E-6939-408B-9D54-AB19B05F6C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CB9C-115C-4D1A-B9A2-F2DC2A61880E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2D7E-38DA-4989-8FA4-A871A63D3D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CA33-EB6A-412C-83BD-F0E1C2564E45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4B44-DE1E-425E-88E8-3A06C7D6A0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233BD2-F9A5-437B-857B-DCF92ADE8A90}" type="datetimeFigureOut">
              <a:rPr lang="pt-BR"/>
              <a:pPr>
                <a:defRPr/>
              </a:pPr>
              <a:t>12/12/2012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E5B53F-3A82-4162-9A74-D21E9841CF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F39EC5-745B-445B-BD88-C57D2323E3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7D51CD-3E33-4643-A08E-FB900FC927F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8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-hrx.ucsd.edu/www-argo/statusbig.gi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7" descr="AMPULHETA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395536" y="1916113"/>
            <a:ext cx="8280152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CC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AQUECIMENTO GLOBAL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ANTROPOGÊNICO</a:t>
            </a:r>
            <a:r>
              <a:rPr lang="pt-B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pt-BR" sz="2800" b="1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FATOS  E  MITOS</a:t>
            </a:r>
            <a:endParaRPr lang="pt-BR" sz="28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4" descr="BRAZÃO_UF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674" y="692696"/>
            <a:ext cx="7778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1210" y="4687396"/>
            <a:ext cx="8640638" cy="12618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0" eaLnBrk="0" hangingPunct="0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LABORATÓRIO DE CLIMA</a:t>
            </a:r>
          </a:p>
          <a:p>
            <a:pPr algn="ctr" defTabSz="0" eaLnBrk="0" hangingPunct="0">
              <a:spcBef>
                <a:spcPts val="0"/>
              </a:spcBef>
              <a:defRPr/>
            </a:pP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INSTITUTO DE CIÊNCIAS ATMOSFÉRICAS </a:t>
            </a:r>
          </a:p>
          <a:p>
            <a:pPr algn="ctr" defTabSz="0" eaLnBrk="0" hangingPunct="0">
              <a:spcBef>
                <a:spcPts val="0"/>
              </a:spcBef>
              <a:defRPr/>
            </a:pPr>
            <a:r>
              <a:rPr lang="pt-BR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UNIVERSIDADE FEDERAL DE ALAGOAS – MACEIÓ - 2011</a:t>
            </a:r>
            <a:endParaRPr lang="pt-BR" sz="2400" b="1" dirty="0">
              <a:solidFill>
                <a:srgbClr val="006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Imagem 8" descr="fundo_ampulhet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876925"/>
            <a:ext cx="19081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259632" y="354339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 CARLOS BALDICERO MOLION, PhD</a:t>
            </a:r>
            <a:endParaRPr lang="pt-BR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03648" y="62047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 TEXTO EXPLICATIVO ARQUIVO COM MESMO NOME)</a:t>
            </a:r>
            <a:endParaRPr lang="pt-B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nspotcycle_1750_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1428750" y="500063"/>
            <a:ext cx="6143625" cy="95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3300"/>
                </a:solidFill>
              </a:rPr>
              <a:t>NÚMERO DE MANCHAS SOLARES ENTRE 1750 E 2000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500313" y="3286125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MIN      </a:t>
            </a:r>
            <a:r>
              <a:rPr lang="pt-BR" sz="2400" b="1" dirty="0">
                <a:solidFill>
                  <a:srgbClr val="FF00FF"/>
                </a:solidFill>
                <a:latin typeface="Times New Roman" pitchFamily="18" charset="0"/>
                <a:sym typeface="Wingdings 3" pitchFamily="18" charset="2"/>
              </a:rPr>
              <a:t></a:t>
            </a:r>
            <a:endParaRPr lang="pt-BR" sz="24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4929188" y="3286125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MIN</a:t>
            </a:r>
            <a:r>
              <a:rPr lang="pt-BR" sz="2400" b="1" dirty="0">
                <a:solidFill>
                  <a:srgbClr val="FF00FF"/>
                </a:solidFill>
                <a:latin typeface="Times New Roman" pitchFamily="18" charset="0"/>
                <a:sym typeface="Wingdings 3" pitchFamily="18" charset="2"/>
              </a:rPr>
              <a:t></a:t>
            </a:r>
            <a:endParaRPr lang="pt-BR" sz="24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7715250" y="3286125"/>
            <a:ext cx="45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00FF"/>
                </a:solidFill>
                <a:latin typeface="Times New Roman" charset="0"/>
                <a:sym typeface="Webdings" pitchFamily="18" charset="2"/>
              </a:rPr>
              <a:t></a:t>
            </a:r>
            <a:r>
              <a:rPr lang="pt-BR" sz="2400" b="1">
                <a:solidFill>
                  <a:srgbClr val="FF00FF"/>
                </a:solidFill>
                <a:latin typeface="Times New Roman" charset="0"/>
                <a:sym typeface="Wingdings 3" pitchFamily="18" charset="2"/>
              </a:rPr>
              <a:t></a:t>
            </a:r>
            <a:endParaRPr lang="pt-BR" sz="2400" b="1">
              <a:solidFill>
                <a:srgbClr val="FF00FF"/>
              </a:solidFill>
              <a:latin typeface="Times New Roman" charset="0"/>
            </a:endParaRP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6643688" y="1357313"/>
            <a:ext cx="1371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 MAX</a:t>
            </a:r>
            <a:endParaRPr lang="pt-BR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 rot="17700000">
            <a:off x="4412457" y="2672556"/>
            <a:ext cx="31242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--------------------------------------</a:t>
            </a: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4038600" y="5791200"/>
            <a:ext cx="1219200" cy="457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ANOS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 rot="16200000">
            <a:off x="-1412081" y="3126581"/>
            <a:ext cx="3857625" cy="4619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NÚMERO DE MANCHAS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47813" y="6165850"/>
            <a:ext cx="61198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DE GLEISSBERG: 90 A100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utoUpdateAnimBg="0"/>
      <p:bldP spid="259077" grpId="0" autoUpdateAnimBg="0"/>
      <p:bldP spid="259078" grpId="0" autoUpdateAnimBg="0"/>
      <p:bldP spid="259079" grpId="0" autoUpdateAnimBg="0"/>
      <p:bldP spid="2590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obockvdvi"/>
          <p:cNvPicPr>
            <a:picLocks noChangeAspect="1" noChangeArrowheads="1"/>
          </p:cNvPicPr>
          <p:nvPr/>
        </p:nvPicPr>
        <p:blipFill>
          <a:blip r:embed="rId2" cstate="print"/>
          <a:srcRect b="19048"/>
          <a:stretch>
            <a:fillRect/>
          </a:stretch>
        </p:blipFill>
        <p:spPr bwMode="auto">
          <a:xfrm>
            <a:off x="342900" y="8763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876300" y="533400"/>
            <a:ext cx="7910513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ÍNDICE DE POEIRA VULCÂNICA VELADORA</a:t>
            </a: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81600" y="5105400"/>
            <a:ext cx="1828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3300"/>
                </a:solidFill>
                <a:latin typeface="Times New Roman" charset="0"/>
                <a:sym typeface="Wingdings 3" pitchFamily="18" charset="2"/>
              </a:rPr>
              <a:t>----------</a:t>
            </a:r>
            <a:endParaRPr lang="pt-BR" sz="2400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 rot="16200000">
            <a:off x="192881" y="3415507"/>
            <a:ext cx="14398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P V </a:t>
            </a:r>
            <a:r>
              <a:rPr lang="pt-BR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4313" y="5929313"/>
            <a:ext cx="8929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0066FF"/>
                </a:solidFill>
              </a:rPr>
              <a:t>AUSÊNCIA DE AEROSSÓIS VULCÂNICOS DEIXOU A ATMOSFERA MAIS </a:t>
            </a:r>
            <a:r>
              <a:rPr lang="pt-BR" sz="2000" b="1">
                <a:solidFill>
                  <a:schemeClr val="accent1"/>
                </a:solidFill>
              </a:rPr>
              <a:t>TRANSPARENTE</a:t>
            </a:r>
            <a:r>
              <a:rPr lang="pt-BR" sz="2000" b="1">
                <a:solidFill>
                  <a:srgbClr val="0066FF"/>
                </a:solidFill>
              </a:rPr>
              <a:t> (</a:t>
            </a:r>
            <a:r>
              <a:rPr lang="pt-BR" sz="2000" b="1">
                <a:solidFill>
                  <a:srgbClr val="FF3300"/>
                </a:solidFill>
              </a:rPr>
              <a:t>1915-1956</a:t>
            </a:r>
            <a:r>
              <a:rPr lang="pt-BR" sz="2000" b="1">
                <a:solidFill>
                  <a:srgbClr val="0066FF"/>
                </a:solidFill>
              </a:rPr>
              <a:t>) E ENTROU MAIS </a:t>
            </a:r>
            <a:r>
              <a:rPr lang="pt-BR" sz="2000" b="1">
                <a:solidFill>
                  <a:srgbClr val="FF3300"/>
                </a:solidFill>
              </a:rPr>
              <a:t>ROC</a:t>
            </a:r>
            <a:r>
              <a:rPr lang="pt-BR" sz="2000" b="1">
                <a:solidFill>
                  <a:srgbClr val="0066FF"/>
                </a:solidFill>
              </a:rPr>
              <a:t> NO 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olion\Meus documentos\TSMPAC_1977-98_1948-98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70000"/>
            <a:ext cx="431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Documents and Settings\Molion\Meus documentos\TSMPAC_1948-76_1948-98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1270000"/>
            <a:ext cx="431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8001000" y="3429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0.3°C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3429000" y="32766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 3" pitchFamily="18" charset="2"/>
              </a:rPr>
              <a:t>- 0.3°C</a:t>
            </a:r>
            <a:endParaRPr lang="pt-BR" sz="1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6769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OSCILAÇÃO DECADAL DO PACÍFICO 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(ODP)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638800" y="5715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FASE QUENTE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71625" y="5715000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00FFFF"/>
                </a:solidFill>
                <a:latin typeface="Calibri" pitchFamily="34" charset="0"/>
                <a:cs typeface="Arial" charset="0"/>
              </a:rPr>
              <a:t>FASE FRIA</a:t>
            </a: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1905000" y="19812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 3" pitchFamily="18" charset="2"/>
              </a:rPr>
              <a:t>0.5°C</a:t>
            </a:r>
            <a:endParaRPr lang="pt-BR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6553200" y="1905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 3" pitchFamily="18" charset="2"/>
              </a:rPr>
              <a:t>- 0.3°C</a:t>
            </a:r>
            <a:endParaRPr lang="pt-BR" sz="1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5257800" y="6491288"/>
            <a:ext cx="388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FONTE DOS DADOS: ESRL / PSD / NOAA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0"/>
          <p:cNvGrpSpPr>
            <a:grpSpLocks/>
          </p:cNvGrpSpPr>
          <p:nvPr/>
        </p:nvGrpSpPr>
        <p:grpSpPr bwMode="auto">
          <a:xfrm>
            <a:off x="373063" y="1500188"/>
            <a:ext cx="8556625" cy="4195762"/>
            <a:chOff x="2078" y="1145"/>
            <a:chExt cx="4230" cy="2189"/>
          </a:xfrm>
        </p:grpSpPr>
        <p:pic>
          <p:nvPicPr>
            <p:cNvPr id="14350" name="Picture 6" descr="Picture 15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6" y="1240"/>
              <a:ext cx="4032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Text Box 7"/>
            <p:cNvSpPr txBox="1">
              <a:spLocks noChangeArrowheads="1"/>
            </p:cNvSpPr>
            <p:nvPr/>
          </p:nvSpPr>
          <p:spPr bwMode="auto">
            <a:xfrm>
              <a:off x="2886" y="1235"/>
              <a:ext cx="28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2B3E"/>
                  </a:solidFill>
                  <a:latin typeface="Arial Narrow" pitchFamily="34" charset="0"/>
                  <a:cs typeface="Arial" charset="0"/>
                </a:rPr>
                <a:t>Monthly Values for PDO Index: 1900-2008</a:t>
              </a:r>
            </a:p>
          </p:txBody>
        </p:sp>
        <p:sp>
          <p:nvSpPr>
            <p:cNvPr id="14352" name="Text Box 8"/>
            <p:cNvSpPr txBox="1">
              <a:spLocks noChangeArrowheads="1"/>
            </p:cNvSpPr>
            <p:nvPr/>
          </p:nvSpPr>
          <p:spPr bwMode="auto">
            <a:xfrm>
              <a:off x="2141" y="3157"/>
              <a:ext cx="27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 Narrow" pitchFamily="34" charset="0"/>
                  <a:cs typeface="Arial" charset="0"/>
                </a:rPr>
                <a:t>1900</a:t>
              </a:r>
            </a:p>
          </p:txBody>
        </p: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2882" y="3157"/>
              <a:ext cx="27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 Narrow" pitchFamily="34" charset="0"/>
                  <a:cs typeface="Arial" charset="0"/>
                </a:rPr>
                <a:t>1920</a:t>
              </a:r>
            </a:p>
          </p:txBody>
        </p:sp>
        <p:sp>
          <p:nvSpPr>
            <p:cNvPr id="14354" name="Text Box 11"/>
            <p:cNvSpPr txBox="1">
              <a:spLocks noChangeArrowheads="1"/>
            </p:cNvSpPr>
            <p:nvPr/>
          </p:nvSpPr>
          <p:spPr bwMode="auto">
            <a:xfrm>
              <a:off x="3589" y="3157"/>
              <a:ext cx="27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 Narrow" pitchFamily="34" charset="0"/>
                  <a:cs typeface="Arial" charset="0"/>
                </a:rPr>
                <a:t>1940</a:t>
              </a:r>
            </a:p>
          </p:txBody>
        </p:sp>
        <p:sp>
          <p:nvSpPr>
            <p:cNvPr id="14355" name="Text Box 12"/>
            <p:cNvSpPr txBox="1">
              <a:spLocks noChangeArrowheads="1"/>
            </p:cNvSpPr>
            <p:nvPr/>
          </p:nvSpPr>
          <p:spPr bwMode="auto">
            <a:xfrm>
              <a:off x="4366" y="3157"/>
              <a:ext cx="27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 Narrow" pitchFamily="34" charset="0"/>
                  <a:cs typeface="Arial" charset="0"/>
                </a:rPr>
                <a:t>1960</a:t>
              </a:r>
            </a:p>
          </p:txBody>
        </p:sp>
        <p:sp>
          <p:nvSpPr>
            <p:cNvPr id="14356" name="Text Box 13"/>
            <p:cNvSpPr txBox="1">
              <a:spLocks noChangeArrowheads="1"/>
            </p:cNvSpPr>
            <p:nvPr/>
          </p:nvSpPr>
          <p:spPr bwMode="auto">
            <a:xfrm>
              <a:off x="5107" y="3157"/>
              <a:ext cx="27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 Narrow" pitchFamily="34" charset="0"/>
                  <a:cs typeface="Arial" charset="0"/>
                </a:rPr>
                <a:t>1980</a:t>
              </a:r>
            </a:p>
          </p:txBody>
        </p:sp>
        <p:sp>
          <p:nvSpPr>
            <p:cNvPr id="14357" name="Text Box 14"/>
            <p:cNvSpPr txBox="1">
              <a:spLocks noChangeArrowheads="1"/>
            </p:cNvSpPr>
            <p:nvPr/>
          </p:nvSpPr>
          <p:spPr bwMode="auto">
            <a:xfrm>
              <a:off x="5814" y="3157"/>
              <a:ext cx="27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Arial Narrow" pitchFamily="34" charset="0"/>
                  <a:cs typeface="Arial" charset="0"/>
                </a:rPr>
                <a:t>2000</a:t>
              </a:r>
            </a:p>
          </p:txBody>
        </p:sp>
        <p:sp>
          <p:nvSpPr>
            <p:cNvPr id="14358" name="Text Box 15"/>
            <p:cNvSpPr txBox="1">
              <a:spLocks noChangeArrowheads="1"/>
            </p:cNvSpPr>
            <p:nvPr/>
          </p:nvSpPr>
          <p:spPr bwMode="auto">
            <a:xfrm>
              <a:off x="2110" y="114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14359" name="Text Box 16"/>
            <p:cNvSpPr txBox="1">
              <a:spLocks noChangeArrowheads="1"/>
            </p:cNvSpPr>
            <p:nvPr/>
          </p:nvSpPr>
          <p:spPr bwMode="auto">
            <a:xfrm>
              <a:off x="2110" y="1617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14360" name="Text Box 17"/>
            <p:cNvSpPr txBox="1">
              <a:spLocks noChangeArrowheads="1"/>
            </p:cNvSpPr>
            <p:nvPr/>
          </p:nvSpPr>
          <p:spPr bwMode="auto">
            <a:xfrm>
              <a:off x="2110" y="208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4361" name="Text Box 18"/>
            <p:cNvSpPr txBox="1">
              <a:spLocks noChangeArrowheads="1"/>
            </p:cNvSpPr>
            <p:nvPr/>
          </p:nvSpPr>
          <p:spPr bwMode="auto">
            <a:xfrm>
              <a:off x="2078" y="2569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-2</a:t>
              </a:r>
            </a:p>
          </p:txBody>
        </p:sp>
        <p:sp>
          <p:nvSpPr>
            <p:cNvPr id="14362" name="Text Box 19"/>
            <p:cNvSpPr txBox="1">
              <a:spLocks noChangeArrowheads="1"/>
            </p:cNvSpPr>
            <p:nvPr/>
          </p:nvSpPr>
          <p:spPr bwMode="auto">
            <a:xfrm>
              <a:off x="2078" y="3017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-4</a:t>
              </a:r>
            </a:p>
          </p:txBody>
        </p:sp>
      </p:grpSp>
      <p:sp>
        <p:nvSpPr>
          <p:cNvPr id="30" name="Text Box 12"/>
          <p:cNvSpPr txBox="1">
            <a:spLocks noChangeArrowheads="1"/>
          </p:cNvSpPr>
          <p:nvPr/>
        </p:nvSpPr>
        <p:spPr bwMode="auto">
          <a:xfrm rot="16200000">
            <a:off x="-992187" y="3317875"/>
            <a:ext cx="2667000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INDICE DE ODP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771900" y="5486400"/>
            <a:ext cx="16002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ANOS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357313" y="5929313"/>
            <a:ext cx="640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CICLO DA ODP: ~ 50 A 60 ANOS</a:t>
            </a: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1476375" y="908050"/>
            <a:ext cx="671353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>
                <a:solidFill>
                  <a:srgbClr val="0000CC"/>
                </a:solidFill>
                <a:cs typeface="Arial" charset="0"/>
              </a:rPr>
              <a:t>OSCILAÇÃO DECADAL DO PACÍFICO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286000" y="4114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FF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 </a:t>
            </a:r>
            <a:r>
              <a:rPr lang="pt-BR" b="1">
                <a:solidFill>
                  <a:srgbClr val="FF33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 </a:t>
            </a:r>
            <a:r>
              <a:rPr lang="pt-BR" b="1">
                <a:solidFill>
                  <a:srgbClr val="FF3300"/>
                </a:solidFill>
                <a:latin typeface="Calibri" pitchFamily="34" charset="0"/>
                <a:cs typeface="Arial" charset="0"/>
              </a:rPr>
              <a:t>1925-1946 </a:t>
            </a:r>
            <a:r>
              <a:rPr lang="pt-BR" b="1">
                <a:solidFill>
                  <a:srgbClr val="FF33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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555875" y="436562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pt-BR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QUENTE</a:t>
            </a:r>
          </a:p>
        </p:txBody>
      </p:sp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4211638" y="2565400"/>
            <a:ext cx="2589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000FF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    </a:t>
            </a:r>
            <a:r>
              <a:rPr lang="pt-BR" b="1">
                <a:solidFill>
                  <a:srgbClr val="0000FF"/>
                </a:solidFill>
                <a:latin typeface="Calibri" pitchFamily="34" charset="0"/>
                <a:cs typeface="Arial" charset="0"/>
              </a:rPr>
              <a:t>1947-1976     </a:t>
            </a:r>
            <a:r>
              <a:rPr lang="pt-BR" b="1">
                <a:solidFill>
                  <a:srgbClr val="0000FF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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076825" y="2205038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FRIA</a:t>
            </a:r>
          </a:p>
        </p:txBody>
      </p:sp>
      <p:sp>
        <p:nvSpPr>
          <p:cNvPr id="14347" name="Text Box 8"/>
          <p:cNvSpPr txBox="1">
            <a:spLocks noChangeArrowheads="1"/>
          </p:cNvSpPr>
          <p:nvPr/>
        </p:nvSpPr>
        <p:spPr bwMode="auto">
          <a:xfrm>
            <a:off x="6429375" y="4143375"/>
            <a:ext cx="192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1977-1998  </a:t>
            </a:r>
            <a:endParaRPr lang="pt-BR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659563" y="4437063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pt-BR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QUENTE</a:t>
            </a:r>
          </a:p>
        </p:txBody>
      </p:sp>
      <p:sp>
        <p:nvSpPr>
          <p:cNvPr id="14349" name="CaixaDeTexto 39"/>
          <p:cNvSpPr txBox="1">
            <a:spLocks noChangeArrowheads="1"/>
          </p:cNvSpPr>
          <p:nvPr/>
        </p:nvSpPr>
        <p:spPr bwMode="auto">
          <a:xfrm>
            <a:off x="3000375" y="1714500"/>
            <a:ext cx="36433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1600">
              <a:solidFill>
                <a:schemeClr val="bg2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37" grpId="0" autoUpdateAnimBg="0"/>
      <p:bldP spid="3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66800" y="1905000"/>
            <a:ext cx="762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pt-BR" sz="2400">
              <a:latin typeface="Times New Roman" charset="0"/>
              <a:cs typeface="Arial" charset="0"/>
            </a:endParaRPr>
          </a:p>
        </p:txBody>
      </p:sp>
      <p:pic>
        <p:nvPicPr>
          <p:cNvPr id="15363" name="Picture 3" descr="aquecimento 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5826125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>
                <a:solidFill>
                  <a:srgbClr val="3333FF"/>
                </a:solidFill>
                <a:latin typeface="Calibri" pitchFamily="34" charset="0"/>
                <a:cs typeface="Arial" charset="0"/>
              </a:rPr>
              <a:t>DESVIOS DE TEMPERATURA MÉDIA GLOBAL  E AS FASES DA ODP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57200" y="2571750"/>
            <a:ext cx="86868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>
                <a:latin typeface="Times New Roman" charset="0"/>
                <a:cs typeface="Arial" charset="0"/>
              </a:rPr>
              <a:t>------------------------------------------------------------------------------------------------------------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4038600"/>
            <a:ext cx="4572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rgbClr val="FF00FF"/>
                </a:solidFill>
                <a:latin typeface="Times New Roman" charset="0"/>
                <a:cs typeface="Arial" charset="0"/>
              </a:rPr>
              <a:t>------------------------------------------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 rot="-2700000">
            <a:off x="3048000" y="3276600"/>
            <a:ext cx="35798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Times New Roman" charset="0"/>
                <a:cs typeface="Arial" charset="0"/>
              </a:rPr>
              <a:t>---------------------------------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3733800" y="2743200"/>
            <a:ext cx="12954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QUENTE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 rot="240000">
            <a:off x="5029200" y="2590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rgbClr val="0000FF"/>
                </a:solidFill>
                <a:latin typeface="Times New Roman" charset="0"/>
                <a:cs typeface="Arial" charset="0"/>
              </a:rPr>
              <a:t>--------------------------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372225" y="1844675"/>
            <a:ext cx="7858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FRIA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 rot="-3600000">
            <a:off x="6547643" y="1681957"/>
            <a:ext cx="29067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  <a:latin typeface="Times New Roman" charset="0"/>
                <a:cs typeface="Arial" charset="0"/>
              </a:rPr>
              <a:t>--------------------------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858000" y="1219200"/>
            <a:ext cx="137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QUENTE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2743200" y="5410200"/>
            <a:ext cx="3733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COINCIDÊNCIA.....????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2743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PEQUENA ERA GLACIAL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4" grpId="0" autoUpdateAnimBg="0"/>
      <p:bldP spid="183306" grpId="0"/>
      <p:bldP spid="183308" grpId="0"/>
      <p:bldP spid="1833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2"/>
          <p:cNvSpPr txBox="1">
            <a:spLocks noChangeArrowheads="1"/>
          </p:cNvSpPr>
          <p:nvPr/>
        </p:nvSpPr>
        <p:spPr bwMode="auto">
          <a:xfrm>
            <a:off x="714375" y="1714500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>
                <a:solidFill>
                  <a:srgbClr val="FFFF00"/>
                </a:solidFill>
                <a:cs typeface="Arial" charset="0"/>
              </a:rPr>
              <a:t> DADOS DA ESTAÇÃO DE VOSTOK (ANTÁRTICA) MOSTRARAM QUE AS TEMPERATURAS DOS 3 ÚLTIMOS INTERGLACIAIS FORAM </a:t>
            </a:r>
            <a:r>
              <a:rPr lang="pt-BR" sz="2000" b="1">
                <a:solidFill>
                  <a:srgbClr val="FF0000"/>
                </a:solidFill>
                <a:cs typeface="Arial" charset="0"/>
              </a:rPr>
              <a:t>6°C A 10°C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SUPERIORES ÀS DO INTERGLACIAL ATUAL ( SIME ET AL, NATURE 19/11/2009)</a:t>
            </a:r>
          </a:p>
        </p:txBody>
      </p:sp>
      <p:sp>
        <p:nvSpPr>
          <p:cNvPr id="16387" name="CaixaDeTexto 3"/>
          <p:cNvSpPr txBox="1">
            <a:spLocks noChangeArrowheads="1"/>
          </p:cNvSpPr>
          <p:nvPr/>
        </p:nvSpPr>
        <p:spPr bwMode="auto">
          <a:xfrm>
            <a:off x="714375" y="3214688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>
                <a:solidFill>
                  <a:schemeClr val="bg1"/>
                </a:solidFill>
                <a:cs typeface="Arial" charset="0"/>
              </a:rPr>
              <a:t> 10 MIL ANOS ANTES DO PRESENTE, OCORRERAM, NO MÍNIMO,  4 PERÍODOS QUENTES SIGNIFICATIVOS.</a:t>
            </a:r>
          </a:p>
        </p:txBody>
      </p:sp>
      <p:sp>
        <p:nvSpPr>
          <p:cNvPr id="16388" name="CaixaDeTexto 1"/>
          <p:cNvSpPr txBox="1">
            <a:spLocks noChangeArrowheads="1"/>
          </p:cNvSpPr>
          <p:nvPr/>
        </p:nvSpPr>
        <p:spPr bwMode="auto">
          <a:xfrm>
            <a:off x="714375" y="642938"/>
            <a:ext cx="7531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99FF66"/>
                </a:solidFill>
                <a:cs typeface="Arial" charset="0"/>
              </a:rPr>
              <a:t>O CLIMA GLOBAL VARIA NATURALMENTE E JÁ ESTEVE MAIS </a:t>
            </a:r>
            <a:r>
              <a:rPr lang="pt-BR" sz="2800" b="1">
                <a:solidFill>
                  <a:srgbClr val="FF0000"/>
                </a:solidFill>
                <a:cs typeface="Arial" charset="0"/>
              </a:rPr>
              <a:t>QUENTE</a:t>
            </a:r>
            <a:r>
              <a:rPr lang="pt-BR" sz="2800" b="1">
                <a:solidFill>
                  <a:srgbClr val="99FF66"/>
                </a:solidFill>
                <a:cs typeface="Arial" charset="0"/>
              </a:rPr>
              <a:t> NO PASSADO</a:t>
            </a:r>
          </a:p>
        </p:txBody>
      </p:sp>
      <p:sp>
        <p:nvSpPr>
          <p:cNvPr id="16389" name="CaixaDeTexto 4"/>
          <p:cNvSpPr txBox="1">
            <a:spLocks noChangeArrowheads="1"/>
          </p:cNvSpPr>
          <p:nvPr/>
        </p:nvSpPr>
        <p:spPr bwMode="auto">
          <a:xfrm>
            <a:off x="785813" y="4143375"/>
            <a:ext cx="777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>
                <a:solidFill>
                  <a:srgbClr val="99FFCC"/>
                </a:solidFill>
                <a:cs typeface="Arial" charset="0"/>
              </a:rPr>
              <a:t> NOS ÚLTIMOS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130 ANOS</a:t>
            </a:r>
            <a:r>
              <a:rPr lang="pt-BR" sz="2000" b="1">
                <a:solidFill>
                  <a:srgbClr val="99FFCC"/>
                </a:solidFill>
                <a:cs typeface="Arial" charset="0"/>
              </a:rPr>
              <a:t>, AS TEMPERATURAS ESTIVERAM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MAIS ELEVADAS </a:t>
            </a:r>
            <a:r>
              <a:rPr lang="pt-BR" sz="2000" b="1">
                <a:solidFill>
                  <a:srgbClr val="99FFCC"/>
                </a:solidFill>
                <a:cs typeface="Arial" charset="0"/>
              </a:rPr>
              <a:t>QUE AS ATUAIS NOS ANOS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1930 - 1940</a:t>
            </a:r>
          </a:p>
        </p:txBody>
      </p:sp>
      <p:sp>
        <p:nvSpPr>
          <p:cNvPr id="16390" name="CaixaDeTexto 5"/>
          <p:cNvSpPr txBox="1">
            <a:spLocks noChangeArrowheads="1"/>
          </p:cNvSpPr>
          <p:nvPr/>
        </p:nvSpPr>
        <p:spPr bwMode="auto">
          <a:xfrm>
            <a:off x="785813" y="4929188"/>
            <a:ext cx="7920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 dirty="0">
                <a:solidFill>
                  <a:srgbClr val="66FF33"/>
                </a:solidFill>
                <a:cs typeface="Arial" charset="0"/>
              </a:rPr>
              <a:t> ATUALMENTE, O MUNDO ESTÁ SE AQUECENDO?</a:t>
            </a:r>
            <a:r>
              <a:rPr lang="pt-BR" sz="2000" b="1" dirty="0">
                <a:cs typeface="Arial" charset="0"/>
              </a:rPr>
              <a:t> </a:t>
            </a:r>
            <a:r>
              <a:rPr lang="pt-BR" sz="2000" b="1" dirty="0">
                <a:solidFill>
                  <a:srgbClr val="FF3300"/>
                </a:solidFill>
                <a:cs typeface="Arial" charset="0"/>
              </a:rPr>
              <a:t>NÃO HÁ COMPROVAÇÃO DE AQUECIMENTO NOS ÚLTIMOS 10 ANOS ! </a:t>
            </a:r>
            <a:r>
              <a:rPr lang="pt-BR" sz="2000" b="1" dirty="0">
                <a:solidFill>
                  <a:srgbClr val="00FFFF"/>
                </a:solidFill>
                <a:cs typeface="Arial" charset="0"/>
              </a:rPr>
              <a:t>DADOS DE TERMÔMETROS EM TERRA SOFREM DO EFEITO DE “ </a:t>
            </a:r>
            <a:r>
              <a:rPr lang="pt-BR" sz="2000" b="1" dirty="0">
                <a:solidFill>
                  <a:srgbClr val="FFFF00"/>
                </a:solidFill>
                <a:cs typeface="Arial" charset="0"/>
              </a:rPr>
              <a:t>ILHA DE CALOR URBANA</a:t>
            </a:r>
            <a:r>
              <a:rPr lang="pt-BR" sz="2000" b="1" dirty="0">
                <a:solidFill>
                  <a:srgbClr val="00FFFF"/>
                </a:solidFill>
                <a:cs typeface="Arial" charset="0"/>
              </a:rPr>
              <a:t>” E “</a:t>
            </a:r>
            <a:r>
              <a:rPr lang="pt-BR" sz="2000" b="1" dirty="0">
                <a:solidFill>
                  <a:srgbClr val="FFFF00"/>
                </a:solidFill>
                <a:cs typeface="Arial" charset="0"/>
              </a:rPr>
              <a:t>AJUSTES</a:t>
            </a:r>
            <a:r>
              <a:rPr lang="pt-BR" sz="2000" b="1" dirty="0">
                <a:solidFill>
                  <a:srgbClr val="00FFFF"/>
                </a:solidFill>
                <a:cs typeface="Arial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1043608" y="1124744"/>
            <a:ext cx="7000924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EFEITO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ILHA DE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CALOR URBANA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419100" y="2057400"/>
            <a:ext cx="8305800" cy="4339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b="1" dirty="0">
                <a:solidFill>
                  <a:srgbClr val="66FF66"/>
                </a:solidFill>
              </a:rPr>
              <a:t>A ENERGIA </a:t>
            </a:r>
            <a:r>
              <a:rPr lang="pt-BR" sz="2400" b="1" dirty="0" smtClean="0">
                <a:solidFill>
                  <a:srgbClr val="66FF66"/>
                </a:solidFill>
              </a:rPr>
              <a:t>RADIANTE DISPONÍVEL </a:t>
            </a:r>
            <a:r>
              <a:rPr lang="pt-BR" sz="2400" b="1" dirty="0">
                <a:solidFill>
                  <a:srgbClr val="66FF66"/>
                </a:solidFill>
              </a:rPr>
              <a:t>(</a:t>
            </a:r>
            <a:r>
              <a:rPr lang="pt-BR" sz="2400" b="1" dirty="0" err="1">
                <a:solidFill>
                  <a:srgbClr val="FFFF00"/>
                </a:solidFill>
              </a:rPr>
              <a:t>Rn</a:t>
            </a:r>
            <a:r>
              <a:rPr lang="pt-BR" sz="2400" b="1" dirty="0">
                <a:solidFill>
                  <a:srgbClr val="66FF66"/>
                </a:solidFill>
              </a:rPr>
              <a:t>) É REPARTIDA ENTRE OS FLUXOS DE </a:t>
            </a:r>
            <a:r>
              <a:rPr lang="pt-BR" sz="2400" b="1" dirty="0">
                <a:solidFill>
                  <a:srgbClr val="00FFFF"/>
                </a:solidFill>
              </a:rPr>
              <a:t>CALOR LATENTE (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pt-BR" sz="2400" b="1" dirty="0">
                <a:solidFill>
                  <a:srgbClr val="00FFFF"/>
                </a:solidFill>
              </a:rPr>
              <a:t>) </a:t>
            </a:r>
            <a:r>
              <a:rPr lang="pt-BR" sz="2400" b="1" dirty="0">
                <a:solidFill>
                  <a:srgbClr val="66FF66"/>
                </a:solidFill>
              </a:rPr>
              <a:t>E O DE </a:t>
            </a:r>
            <a:r>
              <a:rPr lang="pt-BR" sz="2400" b="1" dirty="0">
                <a:solidFill>
                  <a:srgbClr val="FF0000"/>
                </a:solidFill>
              </a:rPr>
              <a:t>CALOR </a:t>
            </a:r>
            <a:r>
              <a:rPr lang="pt-BR" sz="2400" b="1" dirty="0" smtClean="0">
                <a:solidFill>
                  <a:srgbClr val="FF0000"/>
                </a:solidFill>
              </a:rPr>
              <a:t>SENSÍVEL (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sz="2400" b="1" dirty="0" smtClean="0">
                <a:solidFill>
                  <a:srgbClr val="FF0000"/>
                </a:solidFill>
              </a:rPr>
              <a:t>) </a:t>
            </a:r>
            <a:r>
              <a:rPr lang="pt-BR" sz="2400" b="1" dirty="0" smtClean="0">
                <a:solidFill>
                  <a:srgbClr val="66FF66"/>
                </a:solidFill>
              </a:rPr>
              <a:t>, QUE </a:t>
            </a:r>
            <a:r>
              <a:rPr lang="pt-BR" sz="2400" b="1" dirty="0">
                <a:solidFill>
                  <a:srgbClr val="66FF66"/>
                </a:solidFill>
              </a:rPr>
              <a:t>AQUECE O AR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66FF66"/>
                </a:solidFill>
              </a:rPr>
              <a:t>		</a:t>
            </a:r>
            <a:r>
              <a:rPr lang="pt-BR" sz="2400" b="1" dirty="0" smtClean="0">
                <a:solidFill>
                  <a:srgbClr val="66FF66"/>
                </a:solidFill>
              </a:rPr>
              <a:t>    </a:t>
            </a:r>
            <a:r>
              <a:rPr lang="pt-BR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 LE  +   H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</a:pPr>
            <a:r>
              <a:rPr lang="pt-BR" sz="2400" b="1" dirty="0">
                <a:solidFill>
                  <a:srgbClr val="00FF00"/>
                </a:solidFill>
              </a:rPr>
              <a:t>EM GRANDES CIDADES, COBERTAS DE ASFALTO E CONCRETO, EXISTE MUITO POUCA ÁGUA PARA </a:t>
            </a:r>
            <a:r>
              <a:rPr lang="pt-BR" sz="2400" b="1" dirty="0" smtClean="0">
                <a:solidFill>
                  <a:srgbClr val="00FF00"/>
                </a:solidFill>
              </a:rPr>
              <a:t>EVAPORAR (</a:t>
            </a:r>
            <a:r>
              <a:rPr lang="pt-BR" sz="2400" b="1" dirty="0" smtClean="0">
                <a:solidFill>
                  <a:srgbClr val="FFFF00"/>
                </a:solidFill>
              </a:rPr>
              <a:t>LE</a:t>
            </a:r>
            <a:r>
              <a:rPr lang="pt-BR" sz="2400" b="1" dirty="0" smtClean="0">
                <a:solidFill>
                  <a:srgbClr val="00FF00"/>
                </a:solidFill>
              </a:rPr>
              <a:t>) </a:t>
            </a:r>
            <a:r>
              <a:rPr lang="pt-BR" sz="2400" b="1" dirty="0">
                <a:solidFill>
                  <a:srgbClr val="00FF00"/>
                </a:solidFill>
              </a:rPr>
              <a:t>E MAIOR PARTE DA ENERGIA DISPONÍVEL CONVERTE-SE EM CALOR </a:t>
            </a:r>
            <a:r>
              <a:rPr lang="pt-BR" sz="2400" b="1" dirty="0" smtClean="0">
                <a:solidFill>
                  <a:srgbClr val="00FF00"/>
                </a:solidFill>
              </a:rPr>
              <a:t>SENSÍVEL (</a:t>
            </a:r>
            <a:r>
              <a:rPr lang="pt-BR" sz="2400" b="1" dirty="0" smtClean="0">
                <a:solidFill>
                  <a:srgbClr val="FFFF00"/>
                </a:solidFill>
              </a:rPr>
              <a:t>H</a:t>
            </a:r>
            <a:r>
              <a:rPr lang="pt-BR" sz="2400" b="1" dirty="0" smtClean="0">
                <a:solidFill>
                  <a:srgbClr val="00FF00"/>
                </a:solidFill>
              </a:rPr>
              <a:t>). ISSO GERA UM </a:t>
            </a:r>
            <a:r>
              <a:rPr lang="pt-BR" sz="2400" b="1" dirty="0" smtClean="0">
                <a:solidFill>
                  <a:srgbClr val="FFC000"/>
                </a:solidFill>
              </a:rPr>
              <a:t>MICROCLIMA</a:t>
            </a:r>
            <a:r>
              <a:rPr lang="pt-BR" sz="2400" b="1" dirty="0" smtClean="0">
                <a:solidFill>
                  <a:srgbClr val="00FF00"/>
                </a:solidFill>
              </a:rPr>
              <a:t>, EFEITO </a:t>
            </a:r>
            <a:r>
              <a:rPr lang="pt-BR" sz="2400" b="1" dirty="0" smtClean="0">
                <a:solidFill>
                  <a:srgbClr val="FFC000"/>
                </a:solidFill>
              </a:rPr>
              <a:t>LOCAL</a:t>
            </a:r>
            <a:r>
              <a:rPr lang="pt-BR" sz="2400" b="1" dirty="0" smtClean="0">
                <a:solidFill>
                  <a:srgbClr val="00FF00"/>
                </a:solidFill>
              </a:rPr>
              <a:t> E NÃO </a:t>
            </a:r>
            <a:r>
              <a:rPr lang="pt-BR" sz="2400" b="1" dirty="0" smtClean="0">
                <a:solidFill>
                  <a:srgbClr val="FFC000"/>
                </a:solidFill>
              </a:rPr>
              <a:t>GLOBAL</a:t>
            </a:r>
            <a:r>
              <a:rPr lang="pt-BR" sz="2400" b="1" dirty="0" smtClean="0">
                <a:solidFill>
                  <a:srgbClr val="00FF00"/>
                </a:solidFill>
              </a:rPr>
              <a:t>! COMO, O HOMEM VIVE NAS CIDADES...</a:t>
            </a:r>
            <a:endParaRPr lang="pt-BR" sz="2400" dirty="0">
              <a:solidFill>
                <a:srgbClr val="00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4" descr="blinktem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828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1550" y="1979613"/>
            <a:ext cx="74168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-----------------------------------------------------------------</a:t>
            </a: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403350" y="620713"/>
            <a:ext cx="66230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DESVIOS DE TEMPERATURA PARA OS EEUU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 rot="-5400000">
            <a:off x="-1733549" y="3470275"/>
            <a:ext cx="48006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>
                <a:latin typeface="Calibri" pitchFamily="34" charset="0"/>
              </a:rPr>
              <a:t>ANOMALIAS DE TEMPERATURA (°C)</a:t>
            </a: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6372225" y="5013325"/>
            <a:ext cx="1655763" cy="523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1">
                <a:cs typeface="Arial" charset="0"/>
              </a:rPr>
              <a:t>MÉDIA ANUAL     MOVEL 5 ANOS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9552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ALÉM DISSO,  OS “AJUSTES” FEITOS  </a:t>
            </a:r>
            <a:r>
              <a:rPr lang="pt-BR" b="1" dirty="0">
                <a:solidFill>
                  <a:srgbClr val="FFFF00"/>
                </a:solidFill>
              </a:rPr>
              <a:t>N</a:t>
            </a:r>
            <a:r>
              <a:rPr lang="pt-BR" b="1" dirty="0" smtClean="0">
                <a:solidFill>
                  <a:srgbClr val="FFFF00"/>
                </a:solidFill>
              </a:rPr>
              <a:t>AS SÉRIES, E.G.: 1999 E 2008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ropicalTroposphereTempera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187450" y="188913"/>
            <a:ext cx="7343775" cy="9461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>
                <a:latin typeface="Calibri" pitchFamily="34" charset="0"/>
                <a:cs typeface="Arial" charset="0"/>
              </a:rPr>
              <a:t>TEMPERATURA DA BAIXA TROPOSFERA </a:t>
            </a:r>
            <a:r>
              <a:rPr lang="pt-BR" sz="2800" b="1" dirty="0" smtClean="0">
                <a:latin typeface="Calibri" pitchFamily="34" charset="0"/>
                <a:cs typeface="Arial" charset="0"/>
              </a:rPr>
              <a:t>TROPICAL POR SATÉLITES</a:t>
            </a:r>
            <a:endParaRPr lang="pt-BR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 rot="-5400000">
            <a:off x="-1354932" y="2948782"/>
            <a:ext cx="3529013" cy="457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cs typeface="Arial" charset="0"/>
              </a:rPr>
              <a:t>ANOMALIAS (°C</a:t>
            </a:r>
            <a:r>
              <a:rPr lang="pt-BR" sz="2400">
                <a:cs typeface="Arial" charset="0"/>
              </a:rPr>
              <a:t>)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001000" y="2571750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</a:t>
            </a:r>
            <a:endParaRPr lang="pt-BR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 rot="180000">
            <a:off x="1144588" y="3336925"/>
            <a:ext cx="7727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66FF"/>
                </a:solidFill>
                <a:cs typeface="Arial" charset="0"/>
              </a:rPr>
              <a:t>---------------------------------------------------------------------------------------------------</a:t>
            </a:r>
          </a:p>
        </p:txBody>
      </p:sp>
      <p:sp>
        <p:nvSpPr>
          <p:cNvPr id="17415" name="CaixaDeTexto 7"/>
          <p:cNvSpPr txBox="1">
            <a:spLocks noChangeArrowheads="1"/>
          </p:cNvSpPr>
          <p:nvPr/>
        </p:nvSpPr>
        <p:spPr bwMode="auto">
          <a:xfrm>
            <a:off x="7072313" y="471487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SATÉLITES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724525" y="1412875"/>
            <a:ext cx="865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76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642938"/>
            <a:ext cx="795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AQUECIMENTO  GLOBAL  ANTROPOGÊNICO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85875" y="1214438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pt-BR" sz="2400" b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2400" b="1" baseline="-250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NÃO CONTROLA </a:t>
            </a:r>
            <a:r>
              <a:rPr lang="pt-B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CLIMA GLOBAL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714500"/>
            <a:ext cx="832167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6012160" y="1916113"/>
            <a:ext cx="208823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 b="1" dirty="0" smtClean="0">
                <a:solidFill>
                  <a:srgbClr val="003399"/>
                </a:solidFill>
              </a:rPr>
              <a:t>CO</a:t>
            </a:r>
            <a:r>
              <a:rPr lang="pt-BR" sz="2800" b="1" baseline="-25000" dirty="0" smtClean="0">
                <a:solidFill>
                  <a:srgbClr val="003399"/>
                </a:solidFill>
              </a:rPr>
              <a:t>2 </a:t>
            </a:r>
            <a:r>
              <a:rPr lang="pt-BR" sz="2800" b="1" dirty="0" smtClean="0">
                <a:solidFill>
                  <a:srgbClr val="003399"/>
                </a:solidFill>
              </a:rPr>
              <a:t>+ 8%</a:t>
            </a:r>
            <a:endParaRPr lang="pt-BR" sz="2800" b="1" dirty="0">
              <a:solidFill>
                <a:srgbClr val="003399"/>
              </a:solidFill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073275" y="2133600"/>
            <a:ext cx="7556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800" b="1">
                <a:solidFill>
                  <a:srgbClr val="D60093"/>
                </a:solidFill>
              </a:rPr>
              <a:t>Δ</a:t>
            </a:r>
            <a:r>
              <a:rPr lang="pt-BR" sz="2800" b="1">
                <a:solidFill>
                  <a:srgbClr val="D60093"/>
                </a:solidFill>
              </a:rPr>
              <a:t> T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643438" y="4500563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FF0000"/>
                </a:solidFill>
              </a:rPr>
              <a:t>E O CO2 AUMENTANDO......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5288" y="5516563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 CO2 EMITIDO PELAS ATIVIDADES HUMANAS É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ÍNFIMO </a:t>
            </a:r>
            <a:r>
              <a:rPr lang="pt-BR" sz="2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QUANDO COMPARADO COM OS FLUXOS NATURAIS. VEJAMOS!</a:t>
            </a:r>
            <a:endParaRPr lang="pt-BR" sz="2400" b="1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2"/>
          <p:cNvSpPr txBox="1">
            <a:spLocks noChangeArrowheads="1"/>
          </p:cNvSpPr>
          <p:nvPr/>
        </p:nvSpPr>
        <p:spPr bwMode="auto">
          <a:xfrm>
            <a:off x="714375" y="1714500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>
                <a:solidFill>
                  <a:srgbClr val="FFFF00"/>
                </a:solidFill>
                <a:cs typeface="Arial" charset="0"/>
              </a:rPr>
              <a:t> DADOS DA ESTAÇÃO DE VOSTOK (ANTÁRTICA) MOSTRARAM QUE AS TEMPERATURAS DOS 3 ÚLTIMOS INTERGLACIAIS FORAM </a:t>
            </a:r>
            <a:r>
              <a:rPr lang="pt-BR" sz="2000" b="1">
                <a:solidFill>
                  <a:srgbClr val="FF0000"/>
                </a:solidFill>
                <a:cs typeface="Arial" charset="0"/>
              </a:rPr>
              <a:t>6°C A 10°C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SUPERIORES ÀS DO INTERGLACIAL ATUAL ( SIME ET AL, NATURE 19/11/2009)</a:t>
            </a:r>
          </a:p>
        </p:txBody>
      </p:sp>
      <p:sp>
        <p:nvSpPr>
          <p:cNvPr id="3075" name="CaixaDeTexto 1"/>
          <p:cNvSpPr txBox="1">
            <a:spLocks noChangeArrowheads="1"/>
          </p:cNvSpPr>
          <p:nvPr/>
        </p:nvSpPr>
        <p:spPr bwMode="auto">
          <a:xfrm>
            <a:off x="714375" y="642938"/>
            <a:ext cx="7531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99FF66"/>
                </a:solidFill>
                <a:cs typeface="Arial" charset="0"/>
              </a:rPr>
              <a:t>O CLIMA GLOBAL VARIA NATURALMENTE E JÁ ESTEVE MAIS </a:t>
            </a:r>
            <a:r>
              <a:rPr lang="pt-BR" sz="2800" b="1">
                <a:solidFill>
                  <a:srgbClr val="FF0000"/>
                </a:solidFill>
                <a:cs typeface="Arial" charset="0"/>
              </a:rPr>
              <a:t>QUENTE</a:t>
            </a:r>
            <a:r>
              <a:rPr lang="pt-BR" sz="2800" b="1">
                <a:solidFill>
                  <a:srgbClr val="99FF66"/>
                </a:solidFill>
                <a:cs typeface="Arial" charset="0"/>
              </a:rPr>
              <a:t> NO PASSADO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026"/>
          <p:cNvSpPr txBox="1">
            <a:spLocks noChangeArrowheads="1"/>
          </p:cNvSpPr>
          <p:nvPr/>
        </p:nvSpPr>
        <p:spPr bwMode="auto">
          <a:xfrm>
            <a:off x="755650" y="620713"/>
            <a:ext cx="7929563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ESTIMATIVAS DO CARBONO GLOBAL</a:t>
            </a: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468313" y="1341438"/>
            <a:ext cx="8429625" cy="1152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rgbClr val="66FFFF"/>
                </a:solidFill>
                <a:cs typeface="Arial" charset="0"/>
              </a:rPr>
              <a:t> FLUXOS NATURAIS (OCEANOS, SOLOS E BIOTA) :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cs typeface="Arial" charset="0"/>
              </a:rPr>
              <a:t>200 BILHÕES </a:t>
            </a:r>
            <a:r>
              <a:rPr lang="pt-BR" sz="2400" b="1">
                <a:solidFill>
                  <a:srgbClr val="66FFFF"/>
                </a:solidFill>
                <a:cs typeface="Arial" charset="0"/>
              </a:rPr>
              <a:t>DE TONELADAS DE CARBONO POR ANO. 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cs typeface="Arial" charset="0"/>
              </a:rPr>
              <a:t>INCERTEZA= ± 40 GtC/ano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468313" y="2565400"/>
            <a:ext cx="8215312" cy="804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 dirty="0">
                <a:solidFill>
                  <a:srgbClr val="66FF99"/>
                </a:solidFill>
                <a:cs typeface="Arial" charset="0"/>
              </a:rPr>
              <a:t> FLUXOS ANTROPOGÊNICOS :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cs typeface="Arial" charset="0"/>
              </a:rPr>
              <a:t>7</a:t>
            </a: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cs typeface="Arial" charset="0"/>
              </a:rPr>
              <a:t>BILHÕES </a:t>
            </a:r>
            <a:r>
              <a:rPr lang="pt-BR" sz="2400" b="1" dirty="0">
                <a:solidFill>
                  <a:srgbClr val="66FF99"/>
                </a:solidFill>
                <a:cs typeface="Arial" charset="0"/>
              </a:rPr>
              <a:t>DE TONELADAS DE CARBONO POR ANO !</a:t>
            </a:r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539750" y="3643313"/>
            <a:ext cx="8604250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rgbClr val="66FF33"/>
                </a:solidFill>
                <a:cs typeface="Arial" charset="0"/>
              </a:rPr>
              <a:t> EFEITO-ESTUFA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, COMO DESCRITO NA LITERATURA, </a:t>
            </a:r>
            <a:r>
              <a:rPr lang="pt-BR" sz="2400" b="1">
                <a:solidFill>
                  <a:srgbClr val="FFFF00"/>
                </a:solidFill>
                <a:cs typeface="Arial" charset="0"/>
              </a:rPr>
              <a:t>NUNCA FOI PROVADO 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CIENTIFICAMENTE!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58888" y="476250"/>
            <a:ext cx="6705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EFEITO-ESTUFA</a:t>
            </a:r>
            <a:endParaRPr lang="pt-BR" sz="3200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68313" y="1700213"/>
            <a:ext cx="8135937" cy="292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 QUE É?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defRPr/>
            </a:pPr>
            <a:endParaRPr lang="pt-BR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TEORICAMENTE, É A PROPRIEDADE QUE A ATMOSFERA TERRESTRE TEM DE ABSORVER A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RADIAÇÃO INFRAVERMELHA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EMITIDA PELA SUPERFÍCIE E REEMITÍ-LA EM DIREÇÃO À MESMA. RESULTARIA NO “</a:t>
            </a:r>
            <a:r>
              <a:rPr lang="pt-B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APRISIONAMENTO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DE BOA PARTE DA RADIAÇÃO SOLAR QUE PENETRA NO SISTEMA TERRA-ATMOSFERA.</a:t>
            </a:r>
          </a:p>
          <a:p>
            <a:pPr>
              <a:defRPr/>
            </a:pP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58888" y="476250"/>
            <a:ext cx="6705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EFEITO-ESTUFA</a:t>
            </a:r>
            <a:endParaRPr lang="pt-BR" sz="3200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7158" y="1196975"/>
            <a:ext cx="8391555" cy="452431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COMO </a:t>
            </a:r>
            <a:r>
              <a:rPr lang="pt-BR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FUNCIONA  (IPCC)?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just">
              <a:defRPr/>
            </a:pPr>
            <a:endParaRPr lang="pt-BR" sz="20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>
              <a:defRPr/>
            </a:pP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A </a:t>
            </a:r>
            <a:r>
              <a:rPr lang="pt-BR" sz="2000" b="1" dirty="0">
                <a:solidFill>
                  <a:srgbClr val="FFFF00"/>
                </a:solidFill>
                <a:latin typeface="Arial" pitchFamily="34" charset="0"/>
              </a:rPr>
              <a:t>RADIAÇÃO SOLAR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AQUECE A SUPERFÍCIE. ESTA EMITE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</a:rPr>
              <a:t>RADIAÇÃO INFRAVERMELHA TÉRMICA (IV)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, OU ONDAS LONGAS (ROL), QUE É ABSORVIDA PELOS GASES CONSTITUINTES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</a:rPr>
              <a:t>MINORITÁRIOS,OS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“GASES DE EFEITO-ESTUFA (GEE)”, COMO VAPOR D’ÁGUA, GÁS CARBÔNICO , METANO E ÓXIDO NITROSO,  E REEMITIDA EM DIREÇÃO À SUPERFÍCIE. EM PRINCÍPIO, QUANTO MAIOR A CONCENTRAÇÃO DOS GEE, MAIS INTENSO É O EFEITO-ESTUFA E MAIOR É O AQUECIMENTO DO PLANETA. “ É UM EFEITO NATURAL E BENÉFICO PARA A VIDA POIS, SE NÃO EXISTISSE, A TEMPERATURA DO PLANETA SERIA</a:t>
            </a:r>
            <a:r>
              <a:rPr lang="pt-BR" sz="2000" b="1" dirty="0">
                <a:solidFill>
                  <a:srgbClr val="CCFFFF"/>
                </a:solidFill>
                <a:latin typeface="Arial" pitchFamily="34" charset="0"/>
              </a:rPr>
              <a:t> -18°C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(ABAIXO DE ZERO) ENQUANTO OBSERVA-SE 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</a:rPr>
              <a:t>+15°C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</a:rPr>
              <a:t>, OU SEJA, </a:t>
            </a:r>
            <a:r>
              <a:rPr lang="pt-BR" sz="2000" b="1" dirty="0">
                <a:solidFill>
                  <a:srgbClr val="FFFF00"/>
                </a:solidFill>
                <a:latin typeface="Arial" pitchFamily="34" charset="0"/>
              </a:rPr>
              <a:t>UM AUMENTO DE +33°C! ” </a:t>
            </a:r>
            <a:endParaRPr lang="pt-BR" sz="2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57313" y="500063"/>
            <a:ext cx="67056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FALÁCIAS DO EFEITO-ESTUFA</a:t>
            </a:r>
            <a:endParaRPr lang="pt-BR" sz="3200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" name="CaixaDeTexto 3"/>
          <p:cNvSpPr txBox="1">
            <a:spLocks noChangeArrowheads="1"/>
          </p:cNvSpPr>
          <p:nvPr/>
        </p:nvSpPr>
        <p:spPr bwMode="auto">
          <a:xfrm>
            <a:off x="714375" y="2286000"/>
            <a:ext cx="8208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FFFF00"/>
                </a:solidFill>
              </a:rPr>
              <a:t>SE O PLANETA NÃO TIVESSE ATMOSFERA, NÃO EXISTIRIAM </a:t>
            </a:r>
            <a:r>
              <a:rPr lang="pt-BR" sz="2000" b="1">
                <a:solidFill>
                  <a:srgbClr val="00FF00"/>
                </a:solidFill>
              </a:rPr>
              <a:t>NUVENS</a:t>
            </a:r>
            <a:r>
              <a:rPr lang="pt-BR" sz="2000" b="1">
                <a:solidFill>
                  <a:srgbClr val="FFFF00"/>
                </a:solidFill>
              </a:rPr>
              <a:t> QUE SÃO RESPONSÁVEIS PELA </a:t>
            </a:r>
            <a:r>
              <a:rPr lang="pt-BR" sz="2000" b="1">
                <a:solidFill>
                  <a:srgbClr val="00FF00"/>
                </a:solidFill>
              </a:rPr>
              <a:t>METADE</a:t>
            </a:r>
            <a:r>
              <a:rPr lang="pt-BR" sz="2000" b="1">
                <a:solidFill>
                  <a:srgbClr val="FFFF00"/>
                </a:solidFill>
              </a:rPr>
              <a:t> DO ALBEDO PLANETÁRIO. A TEMPERATURA SERIA NÃO </a:t>
            </a:r>
            <a:r>
              <a:rPr lang="pt-BR" sz="2000" b="1">
                <a:solidFill>
                  <a:srgbClr val="00FF00"/>
                </a:solidFill>
              </a:rPr>
              <a:t>-18ºC MAS  - 5°C !</a:t>
            </a:r>
          </a:p>
        </p:txBody>
      </p:sp>
      <p:sp>
        <p:nvSpPr>
          <p:cNvPr id="36869" name="CaixaDeTexto 4"/>
          <p:cNvSpPr txBox="1">
            <a:spLocks noChangeArrowheads="1"/>
          </p:cNvSpPr>
          <p:nvPr/>
        </p:nvSpPr>
        <p:spPr bwMode="auto">
          <a:xfrm>
            <a:off x="714375" y="3357563"/>
            <a:ext cx="81438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66FF99"/>
                </a:solidFill>
              </a:rPr>
              <a:t>O EFEITO-ESTUFA, DA MANEIRA COMO DESCRITO PELO IPCC, </a:t>
            </a:r>
            <a:r>
              <a:rPr lang="pt-BR" sz="2000" b="1" dirty="0">
                <a:solidFill>
                  <a:srgbClr val="FFFF00"/>
                </a:solidFill>
              </a:rPr>
              <a:t>DESAFIA A CIÊNCIA </a:t>
            </a:r>
            <a:r>
              <a:rPr lang="pt-BR" sz="2000" b="1" dirty="0">
                <a:solidFill>
                  <a:srgbClr val="66FF99"/>
                </a:solidFill>
              </a:rPr>
              <a:t>! O  </a:t>
            </a:r>
            <a:r>
              <a:rPr lang="pt-BR" sz="2000" b="1" dirty="0">
                <a:solidFill>
                  <a:srgbClr val="FFFF00"/>
                </a:solidFill>
              </a:rPr>
              <a:t>CO2</a:t>
            </a:r>
            <a:r>
              <a:rPr lang="pt-BR" sz="2000" b="1" dirty="0">
                <a:solidFill>
                  <a:srgbClr val="66FF99"/>
                </a:solidFill>
              </a:rPr>
              <a:t> ABSORVE  RADIAÇÃO IV POR </a:t>
            </a:r>
            <a:r>
              <a:rPr lang="pt-BR" sz="2000" b="1" dirty="0">
                <a:solidFill>
                  <a:srgbClr val="FFFF00"/>
                </a:solidFill>
              </a:rPr>
              <a:t>BANDAS DE VIBRAÇÃO E ROTAÇÃO</a:t>
            </a:r>
            <a:r>
              <a:rPr lang="pt-BR" sz="2000" b="1" dirty="0">
                <a:solidFill>
                  <a:srgbClr val="66FF99"/>
                </a:solidFill>
              </a:rPr>
              <a:t> DA MOLÉCULA. </a:t>
            </a:r>
            <a:r>
              <a:rPr lang="pt-BR" sz="2000" b="1" dirty="0" smtClean="0">
                <a:solidFill>
                  <a:srgbClr val="66FF99"/>
                </a:solidFill>
              </a:rPr>
              <a:t>ESSE PROCESSO GERA </a:t>
            </a:r>
            <a:r>
              <a:rPr lang="pt-BR" sz="2000" b="1" dirty="0">
                <a:solidFill>
                  <a:srgbClr val="66FF99"/>
                </a:solidFill>
              </a:rPr>
              <a:t>ENERGIA CINÉTICA </a:t>
            </a:r>
            <a:r>
              <a:rPr lang="pt-BR" sz="2000" b="1" dirty="0" smtClean="0">
                <a:solidFill>
                  <a:srgbClr val="66FF99"/>
                </a:solidFill>
              </a:rPr>
              <a:t>QUE É </a:t>
            </a:r>
            <a:r>
              <a:rPr lang="pt-BR" sz="2000" b="1" dirty="0">
                <a:solidFill>
                  <a:srgbClr val="FFFF00"/>
                </a:solidFill>
              </a:rPr>
              <a:t>CONVERTIDA  EM CALOR </a:t>
            </a:r>
            <a:r>
              <a:rPr lang="pt-BR" sz="2000" b="1" dirty="0">
                <a:solidFill>
                  <a:srgbClr val="66FF99"/>
                </a:solidFill>
              </a:rPr>
              <a:t>PELO </a:t>
            </a:r>
            <a:r>
              <a:rPr lang="pt-BR" sz="2000" b="1" dirty="0" smtClean="0">
                <a:solidFill>
                  <a:srgbClr val="FFC000"/>
                </a:solidFill>
              </a:rPr>
              <a:t>CHOQUE/ATRITO</a:t>
            </a:r>
            <a:r>
              <a:rPr lang="pt-BR" sz="2000" b="1" dirty="0" smtClean="0">
                <a:solidFill>
                  <a:srgbClr val="66FF99"/>
                </a:solidFill>
              </a:rPr>
              <a:t> </a:t>
            </a:r>
            <a:r>
              <a:rPr lang="pt-BR" sz="2000" b="1" dirty="0">
                <a:solidFill>
                  <a:srgbClr val="66FF99"/>
                </a:solidFill>
              </a:rPr>
              <a:t>COM OUTRAS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b="1" dirty="0" smtClean="0">
                <a:solidFill>
                  <a:srgbClr val="FFFF00"/>
                </a:solidFill>
              </a:rPr>
              <a:t>2.600 </a:t>
            </a:r>
            <a:r>
              <a:rPr lang="pt-BR" sz="2000" b="1" dirty="0">
                <a:solidFill>
                  <a:srgbClr val="66FF99"/>
                </a:solidFill>
              </a:rPr>
              <a:t>MOLÉCULAS.  </a:t>
            </a:r>
            <a:r>
              <a:rPr lang="pt-BR" sz="2000" b="1" dirty="0">
                <a:solidFill>
                  <a:srgbClr val="FFFF00"/>
                </a:solidFill>
              </a:rPr>
              <a:t>A IV NÃO É </a:t>
            </a:r>
            <a:r>
              <a:rPr lang="pt-BR" sz="2000" b="1" dirty="0" smtClean="0">
                <a:solidFill>
                  <a:srgbClr val="FFFF00"/>
                </a:solidFill>
              </a:rPr>
              <a:t>RE-EMITIDA, EMISSÃO DE IV FERE A LEI DE CONSEVAÇÃO DE ENERGIA!</a:t>
            </a:r>
            <a:endParaRPr lang="pt-BR" sz="2000" b="1" dirty="0">
              <a:solidFill>
                <a:srgbClr val="FFFF00"/>
              </a:solidFill>
            </a:endParaRPr>
          </a:p>
        </p:txBody>
      </p:sp>
      <p:sp>
        <p:nvSpPr>
          <p:cNvPr id="20486" name="CaixaDeTexto 6"/>
          <p:cNvSpPr txBox="1">
            <a:spLocks noChangeArrowheads="1"/>
          </p:cNvSpPr>
          <p:nvPr/>
        </p:nvSpPr>
        <p:spPr bwMode="auto">
          <a:xfrm>
            <a:off x="714375" y="1143000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FFFF00"/>
                </a:solidFill>
              </a:rPr>
              <a:t>ROBERT W. WOOD (1909) </a:t>
            </a:r>
            <a:r>
              <a:rPr lang="pt-BR" sz="2000" b="1">
                <a:solidFill>
                  <a:srgbClr val="C00000"/>
                </a:solidFill>
              </a:rPr>
              <a:t>DEMONSTROU QUE O EFEITO-ESTUFA ERA DEVIDO AO </a:t>
            </a:r>
            <a:r>
              <a:rPr lang="pt-BR" sz="2000" b="1">
                <a:solidFill>
                  <a:srgbClr val="FFFF00"/>
                </a:solidFill>
              </a:rPr>
              <a:t>APRISIONAMENTO DO AR </a:t>
            </a:r>
            <a:r>
              <a:rPr lang="pt-BR" sz="2000" b="1">
                <a:solidFill>
                  <a:srgbClr val="C00000"/>
                </a:solidFill>
              </a:rPr>
              <a:t>NA  CASA DE VEGETAÇÃO E </a:t>
            </a:r>
            <a:r>
              <a:rPr lang="pt-BR" sz="2000" b="1">
                <a:solidFill>
                  <a:srgbClr val="FFFF00"/>
                </a:solidFill>
              </a:rPr>
              <a:t>NÃO À ABSORÇÃO </a:t>
            </a:r>
            <a:r>
              <a:rPr lang="pt-BR" sz="2000" b="1">
                <a:solidFill>
                  <a:srgbClr val="C00000"/>
                </a:solidFill>
              </a:rPr>
              <a:t>DA RADIAÇÃO IV PELO VIDRO.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68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 descr="co2_vibra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84963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1071563" y="928688"/>
            <a:ext cx="7272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CO</a:t>
            </a:r>
            <a:r>
              <a:rPr lang="pt-BR" sz="3200" b="1" baseline="-25000" dirty="0"/>
              <a:t>2</a:t>
            </a:r>
            <a:r>
              <a:rPr lang="pt-BR" sz="3200" b="1" dirty="0"/>
              <a:t> - ABSORÇÃO POR  VIBRAÇÃO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0825" y="3573463"/>
            <a:ext cx="33845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Arial" charset="0"/>
              </a:rPr>
              <a:t>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</a:t>
            </a:r>
            <a:r>
              <a:rPr lang="pt-BR" sz="2800" b="1" dirty="0">
                <a:latin typeface="Arial" charset="0"/>
              </a:rPr>
              <a:t>   =     C    =    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</a:t>
            </a:r>
            <a:r>
              <a:rPr lang="pt-BR" sz="2800" b="1" baseline="30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-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224588" y="2786063"/>
            <a:ext cx="20621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Arial" charset="0"/>
              </a:rPr>
              <a:t>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</a:t>
            </a:r>
            <a:r>
              <a:rPr lang="pt-BR" sz="2800" b="1" dirty="0">
                <a:latin typeface="Arial" charset="0"/>
              </a:rPr>
              <a:t> = C =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O</a:t>
            </a:r>
          </a:p>
        </p:txBody>
      </p:sp>
      <p:sp>
        <p:nvSpPr>
          <p:cNvPr id="11" name="Seta para cima e para baixo 10"/>
          <p:cNvSpPr/>
          <p:nvPr/>
        </p:nvSpPr>
        <p:spPr>
          <a:xfrm>
            <a:off x="5786438" y="2843213"/>
            <a:ext cx="341312" cy="64293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cima e para baixo 11"/>
          <p:cNvSpPr/>
          <p:nvPr/>
        </p:nvSpPr>
        <p:spPr>
          <a:xfrm>
            <a:off x="8215313" y="2879725"/>
            <a:ext cx="341312" cy="64293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026"/>
          <p:cNvSpPr txBox="1">
            <a:spLocks noChangeArrowheads="1"/>
          </p:cNvSpPr>
          <p:nvPr/>
        </p:nvSpPr>
        <p:spPr bwMode="auto">
          <a:xfrm>
            <a:off x="755650" y="620713"/>
            <a:ext cx="7929563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ESTIMATIVAS DO CARBONO GLOBAL</a:t>
            </a:r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468313" y="1341438"/>
            <a:ext cx="8429625" cy="1152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rgbClr val="66FFFF"/>
                </a:solidFill>
                <a:cs typeface="Arial" charset="0"/>
              </a:rPr>
              <a:t> FLUXOS NATURAIS (OCEANOS, SOLOS E BIOTA) :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cs typeface="Arial" charset="0"/>
              </a:rPr>
              <a:t>200 BILHÕES </a:t>
            </a:r>
            <a:r>
              <a:rPr lang="pt-BR" sz="2400" b="1">
                <a:solidFill>
                  <a:srgbClr val="66FFFF"/>
                </a:solidFill>
                <a:cs typeface="Arial" charset="0"/>
              </a:rPr>
              <a:t>DE TONELADAS DE CARBONO POR ANO. 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cs typeface="Arial" charset="0"/>
              </a:rPr>
              <a:t>INCERTEZA= ± 40 GtC/ano</a:t>
            </a:r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468313" y="2565400"/>
            <a:ext cx="8215312" cy="804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rgbClr val="66FF99"/>
                </a:solidFill>
                <a:cs typeface="Arial" charset="0"/>
              </a:rPr>
              <a:t> FLUXOS ANTROPOGÊNICOS :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  <a:cs typeface="Arial" charset="0"/>
              </a:rPr>
              <a:t>6 BILHÕES </a:t>
            </a:r>
            <a:r>
              <a:rPr lang="pt-BR" sz="2400" b="1">
                <a:solidFill>
                  <a:srgbClr val="66FF99"/>
                </a:solidFill>
                <a:cs typeface="Arial" charset="0"/>
              </a:rPr>
              <a:t>DE TONELADAS DE CARBONO POR ANO !</a:t>
            </a:r>
          </a:p>
        </p:txBody>
      </p:sp>
      <p:sp>
        <p:nvSpPr>
          <p:cNvPr id="21509" name="Text Box 1029"/>
          <p:cNvSpPr txBox="1">
            <a:spLocks noChangeArrowheads="1"/>
          </p:cNvSpPr>
          <p:nvPr/>
        </p:nvSpPr>
        <p:spPr bwMode="auto">
          <a:xfrm>
            <a:off x="539750" y="3643313"/>
            <a:ext cx="8604250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rgbClr val="66FF33"/>
                </a:solidFill>
                <a:cs typeface="Arial" charset="0"/>
              </a:rPr>
              <a:t> EFEITO-ESTUFA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, COMO DESCRITO NA LITERATURA, </a:t>
            </a:r>
            <a:r>
              <a:rPr lang="pt-BR" sz="2400" b="1">
                <a:solidFill>
                  <a:srgbClr val="FFFF00"/>
                </a:solidFill>
                <a:cs typeface="Arial" charset="0"/>
              </a:rPr>
              <a:t>NUNCA FOI PROVADO 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CIENTIFICAMENTE!</a:t>
            </a:r>
          </a:p>
        </p:txBody>
      </p:sp>
      <p:sp>
        <p:nvSpPr>
          <p:cNvPr id="21510" name="Text Box 1030"/>
          <p:cNvSpPr txBox="1">
            <a:spLocks noChangeArrowheads="1"/>
          </p:cNvSpPr>
          <p:nvPr/>
        </p:nvSpPr>
        <p:spPr bwMode="auto">
          <a:xfrm>
            <a:off x="539750" y="4572000"/>
            <a:ext cx="860425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rgbClr val="003399"/>
                </a:solidFill>
                <a:cs typeface="Arial" charset="0"/>
              </a:rPr>
              <a:t>PROPOSIÇÃO DO </a:t>
            </a:r>
            <a:r>
              <a:rPr lang="pt-BR" sz="2400" b="1">
                <a:solidFill>
                  <a:srgbClr val="00FF00"/>
                </a:solidFill>
                <a:cs typeface="Arial" charset="0"/>
              </a:rPr>
              <a:t>PROTOCOLO DE KYOTO </a:t>
            </a:r>
            <a:r>
              <a:rPr lang="pt-BR" sz="2400" b="1">
                <a:solidFill>
                  <a:srgbClr val="003399"/>
                </a:solidFill>
                <a:cs typeface="Arial" charset="0"/>
              </a:rPr>
              <a:t>: REDUÇÃO  DE  5,2% = </a:t>
            </a:r>
            <a:r>
              <a:rPr lang="pt-BR" sz="2400" b="1">
                <a:solidFill>
                  <a:srgbClr val="00FFFF"/>
                </a:solidFill>
                <a:cs typeface="Arial" charset="0"/>
              </a:rPr>
              <a:t>~ 0,3 BILHÕES</a:t>
            </a:r>
            <a:r>
              <a:rPr lang="pt-BR" sz="2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sz="2400" b="1">
                <a:solidFill>
                  <a:srgbClr val="003399"/>
                </a:solidFill>
                <a:cs typeface="Arial" charset="0"/>
              </a:rPr>
              <a:t>TONS DE CARBONO / ANO (?)</a:t>
            </a:r>
          </a:p>
        </p:txBody>
      </p:sp>
      <p:sp>
        <p:nvSpPr>
          <p:cNvPr id="20487" name="Text Box 1029"/>
          <p:cNvSpPr txBox="1">
            <a:spLocks noChangeArrowheads="1"/>
          </p:cNvSpPr>
          <p:nvPr/>
        </p:nvSpPr>
        <p:spPr bwMode="auto">
          <a:xfrm>
            <a:off x="539750" y="5516563"/>
            <a:ext cx="86042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rgbClr val="FF0000"/>
                </a:solidFill>
                <a:cs typeface="Arial" charset="0"/>
              </a:rPr>
              <a:t> REDUZIR EMISSÕES SIGNIFICA “</a:t>
            </a:r>
            <a:r>
              <a:rPr lang="pt-BR" sz="2400" b="1">
                <a:solidFill>
                  <a:srgbClr val="FFFF00"/>
                </a:solidFill>
                <a:cs typeface="Arial" charset="0"/>
              </a:rPr>
              <a:t>GERAR MENOS ENERGIA ELÉTRICA</a:t>
            </a:r>
            <a:r>
              <a:rPr lang="pt-BR" sz="2400" b="1">
                <a:solidFill>
                  <a:srgbClr val="FF0000"/>
                </a:solidFill>
                <a:cs typeface="Arial" charset="0"/>
              </a:rPr>
              <a:t>”, MENOR DESENVOLVIMENTO!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/>
          <p:cNvSpPr txBox="1">
            <a:spLocks noChangeArrowheads="1"/>
          </p:cNvSpPr>
          <p:nvPr/>
        </p:nvSpPr>
        <p:spPr bwMode="auto">
          <a:xfrm>
            <a:off x="684213" y="1052513"/>
            <a:ext cx="7991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FFFF00"/>
                </a:solidFill>
                <a:cs typeface="Arial" charset="0"/>
              </a:rPr>
              <a:t>O NÍVEL MÉDIO DOS MARES VAI SUBIR ?</a:t>
            </a:r>
          </a:p>
        </p:txBody>
      </p:sp>
      <p:sp>
        <p:nvSpPr>
          <p:cNvPr id="22531" name="Retângulo 5"/>
          <p:cNvSpPr>
            <a:spLocks noChangeArrowheads="1"/>
          </p:cNvSpPr>
          <p:nvPr/>
        </p:nvSpPr>
        <p:spPr bwMode="auto">
          <a:xfrm>
            <a:off x="428625" y="1714500"/>
            <a:ext cx="8215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sz="2400" b="1">
                <a:solidFill>
                  <a:srgbClr val="00FFFF"/>
                </a:solidFill>
                <a:cs typeface="Arial" charset="0"/>
              </a:rPr>
              <a:t> O IPCC (AR 4) E OS CATASTROFISTAS AFIRMAM QUE O AUMENTO PODERÁ SER DE  </a:t>
            </a:r>
            <a:r>
              <a:rPr lang="pt-BR" sz="2400" b="1">
                <a:solidFill>
                  <a:srgbClr val="FFFF00"/>
                </a:solidFill>
                <a:cs typeface="Arial" charset="0"/>
              </a:rPr>
              <a:t>60 cm </a:t>
            </a:r>
            <a:r>
              <a:rPr lang="pt-BR" sz="2400" b="1">
                <a:solidFill>
                  <a:srgbClr val="00FFFF"/>
                </a:solidFill>
                <a:cs typeface="Arial" charset="0"/>
              </a:rPr>
              <a:t>ATÉ 2100 !</a:t>
            </a:r>
          </a:p>
        </p:txBody>
      </p:sp>
      <p:sp>
        <p:nvSpPr>
          <p:cNvPr id="22532" name="Retângulo 6"/>
          <p:cNvSpPr>
            <a:spLocks noChangeArrowheads="1"/>
          </p:cNvSpPr>
          <p:nvPr/>
        </p:nvSpPr>
        <p:spPr bwMode="auto">
          <a:xfrm>
            <a:off x="428625" y="2786063"/>
            <a:ext cx="8215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400" b="1">
                <a:solidFill>
                  <a:srgbClr val="FFFF00"/>
                </a:solidFill>
                <a:cs typeface="Arial" charset="0"/>
              </a:rPr>
              <a:t> AL GORE</a:t>
            </a:r>
            <a:r>
              <a:rPr lang="pt-BR" sz="2400" b="1">
                <a:solidFill>
                  <a:srgbClr val="00FFFF"/>
                </a:solidFill>
                <a:cs typeface="Arial" charset="0"/>
              </a:rPr>
              <a:t>, EM SEU DOCUMENTÁRIO LAUREADO, DISSE QUE O NIVEL DO MAR VAI SUBIR DE</a:t>
            </a:r>
            <a:r>
              <a:rPr lang="pt-BR" sz="2400" b="1">
                <a:solidFill>
                  <a:srgbClr val="FFFF00"/>
                </a:solidFill>
                <a:cs typeface="Arial" charset="0"/>
              </a:rPr>
              <a:t> 6 metros</a:t>
            </a:r>
            <a:r>
              <a:rPr lang="pt-BR" sz="24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pt-BR" sz="2400" b="1">
                <a:solidFill>
                  <a:srgbClr val="00FFFF"/>
                </a:solidFill>
                <a:cs typeface="Arial" charset="0"/>
              </a:rPr>
              <a:t>! (</a:t>
            </a:r>
            <a:r>
              <a:rPr lang="pt-BR" sz="2400" b="1">
                <a:solidFill>
                  <a:srgbClr val="FFFF00"/>
                </a:solidFill>
                <a:cs typeface="Arial" charset="0"/>
              </a:rPr>
              <a:t>MANSÃO EM MONTECITO, CALIFÓRNIA</a:t>
            </a:r>
            <a:r>
              <a:rPr lang="pt-BR" sz="2400" b="1">
                <a:solidFill>
                  <a:srgbClr val="00FFFF"/>
                </a:solidFill>
                <a:cs typeface="Arial" charset="0"/>
              </a:rPr>
              <a:t>)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468313" y="4365625"/>
            <a:ext cx="8321675" cy="1938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sz="2400" b="1" dirty="0">
                <a:solidFill>
                  <a:srgbClr val="00FFFF"/>
                </a:solidFill>
                <a:cs typeface="Arial" charset="0"/>
              </a:rPr>
              <a:t> O NÍVEL MÉDIO DOS MARES </a:t>
            </a:r>
            <a:r>
              <a:rPr lang="pt-BR" sz="2400" b="1" dirty="0">
                <a:solidFill>
                  <a:srgbClr val="FFFF00"/>
                </a:solidFill>
                <a:cs typeface="Arial" charset="0"/>
              </a:rPr>
              <a:t>AUMENTOU </a:t>
            </a: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2,7 </a:t>
            </a:r>
            <a:r>
              <a:rPr lang="pt-BR" sz="2400" b="1" dirty="0">
                <a:solidFill>
                  <a:srgbClr val="FFFF00"/>
                </a:solidFill>
                <a:cs typeface="Arial" charset="0"/>
              </a:rPr>
              <a:t>mm/ano</a:t>
            </a:r>
            <a:r>
              <a:rPr lang="pt-BR" sz="2400" b="1" dirty="0">
                <a:solidFill>
                  <a:srgbClr val="00FFFF"/>
                </a:solidFill>
                <a:cs typeface="Arial" charset="0"/>
              </a:rPr>
              <a:t> ENTRE 1993-2006. ISSO TOTALIZA CERCA DE </a:t>
            </a:r>
            <a:r>
              <a:rPr lang="pt-BR" sz="2400" b="1" dirty="0">
                <a:solidFill>
                  <a:srgbClr val="FFFF00"/>
                </a:solidFill>
                <a:cs typeface="Arial" charset="0"/>
              </a:rPr>
              <a:t>4 cm</a:t>
            </a:r>
            <a:r>
              <a:rPr lang="pt-BR" sz="2400" b="1" dirty="0">
                <a:solidFill>
                  <a:srgbClr val="00FFFF"/>
                </a:solidFill>
                <a:cs typeface="Arial" charset="0"/>
              </a:rPr>
              <a:t>. ESSE “</a:t>
            </a:r>
            <a:r>
              <a:rPr lang="pt-BR" sz="2400" b="1" dirty="0">
                <a:solidFill>
                  <a:srgbClr val="FFFF00"/>
                </a:solidFill>
                <a:cs typeface="Arial" charset="0"/>
              </a:rPr>
              <a:t>APARENTE AUMENTO</a:t>
            </a:r>
            <a:r>
              <a:rPr lang="pt-BR" sz="2400" b="1" dirty="0">
                <a:solidFill>
                  <a:srgbClr val="00FFFF"/>
                </a:solidFill>
                <a:cs typeface="Arial" charset="0"/>
              </a:rPr>
              <a:t>” ESTÁ DENTRO DA </a:t>
            </a:r>
            <a:r>
              <a:rPr lang="pt-BR" sz="2400" b="1" dirty="0">
                <a:solidFill>
                  <a:srgbClr val="FFFF00"/>
                </a:solidFill>
                <a:cs typeface="Arial" charset="0"/>
              </a:rPr>
              <a:t>VARIAÇÃO NATURAL </a:t>
            </a:r>
            <a:r>
              <a:rPr lang="pt-BR" sz="2400" b="1" dirty="0">
                <a:solidFill>
                  <a:srgbClr val="00FFFF"/>
                </a:solidFill>
                <a:cs typeface="Arial" charset="0"/>
              </a:rPr>
              <a:t>DE CERCA DE </a:t>
            </a:r>
            <a:r>
              <a:rPr lang="en-US" sz="2400" b="1" dirty="0" smtClean="0">
                <a:solidFill>
                  <a:srgbClr val="FFFF00"/>
                </a:solidFill>
                <a:cs typeface="Arial" charset="0"/>
              </a:rPr>
              <a:t>12 </a:t>
            </a:r>
            <a:r>
              <a:rPr lang="pt-BR" sz="2400" b="1" dirty="0">
                <a:solidFill>
                  <a:srgbClr val="FFFF00"/>
                </a:solidFill>
                <a:cs typeface="Arial" charset="0"/>
              </a:rPr>
              <a:t>cm</a:t>
            </a:r>
            <a:r>
              <a:rPr lang="pt-BR" sz="2400" b="1" dirty="0">
                <a:solidFill>
                  <a:srgbClr val="00FFFF"/>
                </a:solidFill>
                <a:cs typeface="Arial" charset="0"/>
              </a:rPr>
              <a:t>, E FOI DEVIDO  AO </a:t>
            </a:r>
            <a:r>
              <a:rPr lang="pt-BR" sz="2400" b="1" dirty="0">
                <a:solidFill>
                  <a:srgbClr val="FF3300"/>
                </a:solidFill>
                <a:cs typeface="Arial" charset="0"/>
              </a:rPr>
              <a:t>CICLO LUNAR DE 18,6 ANOS</a:t>
            </a:r>
            <a:r>
              <a:rPr lang="pt-BR" sz="2400" b="1" dirty="0">
                <a:solidFill>
                  <a:srgbClr val="00FFFF"/>
                </a:solidFill>
                <a:cs typeface="Arial" charset="0"/>
              </a:rPr>
              <a:t>. </a:t>
            </a:r>
            <a:r>
              <a:rPr lang="pt-BR" sz="2400" b="1" dirty="0">
                <a:solidFill>
                  <a:srgbClr val="FFFF00"/>
                </a:solidFill>
                <a:cs typeface="Arial" charset="0"/>
              </a:rPr>
              <a:t>VEJAM!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 descr="NIVEL_MAR_SAT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7810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ixaDeTexto 2"/>
          <p:cNvSpPr txBox="1">
            <a:spLocks noChangeArrowheads="1"/>
          </p:cNvSpPr>
          <p:nvPr/>
        </p:nvSpPr>
        <p:spPr bwMode="auto">
          <a:xfrm>
            <a:off x="1116013" y="765175"/>
            <a:ext cx="741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6699FF"/>
                </a:solidFill>
              </a:rPr>
              <a:t>VARIAÇÃO DO NÍVEL DO MAR POR VÁRIAS MISSÕES ESPACIAIS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sle of the Dead_john daly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3500438" y="3286125"/>
            <a:ext cx="574675" cy="46196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FFFF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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3565277" y="5157192"/>
            <a:ext cx="574675" cy="4619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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0" y="6072188"/>
            <a:ext cx="4000500" cy="64611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ISLE OF DEAD, TASMÂNIA CAP. JAMES CLARK ROSS, 1841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/>
      <p:bldP spid="2959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1" descr="500px-Amo_timeseries_1856-present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2177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CaixaDeTexto 2"/>
          <p:cNvSpPr txBox="1">
            <a:spLocks noChangeArrowheads="1"/>
          </p:cNvSpPr>
          <p:nvPr/>
        </p:nvSpPr>
        <p:spPr bwMode="auto">
          <a:xfrm rot="-5400000">
            <a:off x="-1361282" y="3361532"/>
            <a:ext cx="31226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prstClr val="black"/>
                </a:solidFill>
              </a:rPr>
              <a:t> ANOMALIAS  DE TSM</a:t>
            </a:r>
          </a:p>
        </p:txBody>
      </p:sp>
      <p:sp>
        <p:nvSpPr>
          <p:cNvPr id="59396" name="CaixaDeTexto 3"/>
          <p:cNvSpPr txBox="1">
            <a:spLocks noChangeArrowheads="1"/>
          </p:cNvSpPr>
          <p:nvPr/>
        </p:nvSpPr>
        <p:spPr bwMode="auto">
          <a:xfrm>
            <a:off x="4572000" y="5909270"/>
            <a:ext cx="7921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prstClr val="black"/>
                </a:solidFill>
              </a:rPr>
              <a:t>ANO</a:t>
            </a:r>
          </a:p>
        </p:txBody>
      </p:sp>
      <p:sp>
        <p:nvSpPr>
          <p:cNvPr id="59397" name="CaixaDeTexto 4"/>
          <p:cNvSpPr txBox="1">
            <a:spLocks noChangeArrowheads="1"/>
          </p:cNvSpPr>
          <p:nvPr/>
        </p:nvSpPr>
        <p:spPr bwMode="auto">
          <a:xfrm>
            <a:off x="755650" y="476250"/>
            <a:ext cx="7777163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prstClr val="black"/>
                </a:solidFill>
              </a:rPr>
              <a:t>OSCILAÇÃO MULTIDECADAL DO ATLÂNTICO NORTE (ATSM)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7072313" y="2571750"/>
            <a:ext cx="7683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FF0000"/>
                </a:solidFill>
              </a:rPr>
              <a:t>1995</a:t>
            </a:r>
          </a:p>
        </p:txBody>
      </p:sp>
      <p:sp>
        <p:nvSpPr>
          <p:cNvPr id="8" name="Seta para a direita listrada 7"/>
          <p:cNvSpPr/>
          <p:nvPr/>
        </p:nvSpPr>
        <p:spPr>
          <a:xfrm rot="3600000">
            <a:off x="7331869" y="3099594"/>
            <a:ext cx="539750" cy="25241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9400" name="CaixaDeTexto 8"/>
          <p:cNvSpPr txBox="1">
            <a:spLocks noChangeArrowheads="1"/>
          </p:cNvSpPr>
          <p:nvPr/>
        </p:nvSpPr>
        <p:spPr bwMode="auto">
          <a:xfrm>
            <a:off x="3857625" y="2571750"/>
            <a:ext cx="7953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FF0000"/>
                </a:solidFill>
              </a:rPr>
              <a:t>1925</a:t>
            </a:r>
          </a:p>
        </p:txBody>
      </p:sp>
      <p:sp>
        <p:nvSpPr>
          <p:cNvPr id="10" name="Seta para a direita listrada 9"/>
          <p:cNvSpPr/>
          <p:nvPr/>
        </p:nvSpPr>
        <p:spPr>
          <a:xfrm rot="3600000">
            <a:off x="4117182" y="3099593"/>
            <a:ext cx="539750" cy="25241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1674" y="6165304"/>
            <a:ext cx="748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QUANDO O ATLÂNTICO NORTE SE AQUECE, A ÁGUA QUENTE ENTRA POR DEBAIXO DO GELO FLUTUANTE E ESTE DERRETE....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965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20000"/>
                <a:lumOff val="80000"/>
                <a:alpha val="1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ostok_CO2_ai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267200" y="2286000"/>
            <a:ext cx="609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7172" name="Freeform 5"/>
          <p:cNvSpPr>
            <a:spLocks/>
          </p:cNvSpPr>
          <p:nvPr/>
        </p:nvSpPr>
        <p:spPr bwMode="auto">
          <a:xfrm>
            <a:off x="6705600" y="2049463"/>
            <a:ext cx="41275" cy="2757487"/>
          </a:xfrm>
          <a:custGeom>
            <a:avLst/>
            <a:gdLst>
              <a:gd name="T0" fmla="*/ 2147483647 w 26"/>
              <a:gd name="T1" fmla="*/ 2147483647 h 1737"/>
              <a:gd name="T2" fmla="*/ 2147483647 w 26"/>
              <a:gd name="T3" fmla="*/ 2147483647 h 1737"/>
              <a:gd name="T4" fmla="*/ 0 w 26"/>
              <a:gd name="T5" fmla="*/ 0 h 1737"/>
              <a:gd name="T6" fmla="*/ 0 60000 65536"/>
              <a:gd name="T7" fmla="*/ 0 60000 65536"/>
              <a:gd name="T8" fmla="*/ 0 60000 65536"/>
              <a:gd name="T9" fmla="*/ 0 w 26"/>
              <a:gd name="T10" fmla="*/ 0 h 1737"/>
              <a:gd name="T11" fmla="*/ 26 w 26"/>
              <a:gd name="T12" fmla="*/ 1737 h 1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737">
                <a:moveTo>
                  <a:pt x="26" y="1737"/>
                </a:moveTo>
                <a:lnTo>
                  <a:pt x="17" y="151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H="1">
            <a:off x="539750" y="3500438"/>
            <a:ext cx="80010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3300"/>
                </a:solidFill>
                <a:latin typeface="Times New Roman" pitchFamily="18" charset="0"/>
                <a:sym typeface="Wingdings 3" pitchFamily="18" charset="2"/>
              </a:rPr>
              <a:t></a:t>
            </a:r>
            <a:endParaRPr lang="pt-BR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95288" y="5486400"/>
            <a:ext cx="8353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TEMPERATURAS DOS INTERGLACIAIS ANTERIORES FORAM </a:t>
            </a:r>
            <a:r>
              <a:rPr lang="pt-BR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6 A 10</a:t>
            </a:r>
            <a:r>
              <a:rPr lang="pt-BR" sz="2000" b="1" baseline="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0</a:t>
            </a:r>
            <a:r>
              <a:rPr lang="pt-BR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  <a:r>
              <a:rPr lang="pt-BR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SUPERIORES ÀS ATUAIS E AUMENTARAM CERCA DE MIL ANOS </a:t>
            </a:r>
            <a:r>
              <a:rPr lang="pt-BR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ANTES</a:t>
            </a:r>
            <a:r>
              <a:rPr lang="pt-BR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DA CONCENTRAÇÃO DE CO</a:t>
            </a:r>
            <a:r>
              <a:rPr lang="pt-BR" sz="2000" b="1" baseline="-250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  <a:r>
              <a:rPr lang="pt-BR" sz="2000" b="1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 </a:t>
            </a:r>
            <a:r>
              <a:rPr lang="pt-BR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NATURE, 19/11/2009</a:t>
            </a:r>
            <a:r>
              <a:rPr lang="pt-BR" sz="2000" b="1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819400" y="2743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3300"/>
                </a:solidFill>
                <a:latin typeface="Times New Roman" pitchFamily="18" charset="0"/>
                <a:sym typeface="Wingdings 3" pitchFamily="18" charset="2"/>
              </a:rPr>
              <a:t></a:t>
            </a:r>
            <a:endParaRPr lang="pt-BR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929188" y="27860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3300"/>
                </a:solidFill>
                <a:latin typeface="Times New Roman" pitchFamily="18" charset="0"/>
                <a:sym typeface="Wingdings 3" pitchFamily="18" charset="2"/>
              </a:rPr>
              <a:t></a:t>
            </a:r>
            <a:endParaRPr lang="pt-BR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7991475" y="5013325"/>
            <a:ext cx="1152525" cy="336550"/>
          </a:xfrm>
          <a:prstGeom prst="rect">
            <a:avLst/>
          </a:prstGeom>
          <a:solidFill>
            <a:srgbClr val="E7F5FD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PASSADO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0" y="5013325"/>
            <a:ext cx="1152525" cy="336550"/>
          </a:xfrm>
          <a:prstGeom prst="rect">
            <a:avLst/>
          </a:prstGeom>
          <a:solidFill>
            <a:srgbClr val="E7F5FD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PRESENTE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3924300" y="5013325"/>
            <a:ext cx="1295400" cy="336550"/>
          </a:xfrm>
          <a:prstGeom prst="rect">
            <a:avLst/>
          </a:prstGeom>
          <a:solidFill>
            <a:srgbClr val="E7F5FD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IDADE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0" y="1557338"/>
            <a:ext cx="9144000" cy="519112"/>
          </a:xfrm>
          <a:prstGeom prst="rect">
            <a:avLst/>
          </a:prstGeom>
          <a:solidFill>
            <a:srgbClr val="DAE8FE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47700" y="685800"/>
            <a:ext cx="7848600" cy="968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100000"/>
              </a:spcBef>
              <a:defRPr/>
            </a:pP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TEMPERATURA E CO</a:t>
            </a:r>
            <a:r>
              <a:rPr lang="pt-BR" sz="2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NOS ÚLTIMOS</a:t>
            </a:r>
            <a:r>
              <a:rPr lang="pt-BR" sz="2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420 MIL ANOS </a:t>
            </a:r>
            <a:r>
              <a:rPr lang="pt-BR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(VOSTOK, ANTÁRTICA)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500813" y="27146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3300"/>
                </a:solidFill>
                <a:latin typeface="Times New Roman" pitchFamily="18" charset="0"/>
                <a:sym typeface="Wingdings 3" pitchFamily="18" charset="2"/>
              </a:rPr>
              <a:t></a:t>
            </a:r>
            <a:endParaRPr lang="pt-BR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184" name="CaixaDeTexto 15"/>
          <p:cNvSpPr txBox="1">
            <a:spLocks noChangeArrowheads="1"/>
          </p:cNvSpPr>
          <p:nvPr/>
        </p:nvSpPr>
        <p:spPr bwMode="auto">
          <a:xfrm rot="5400000">
            <a:off x="7518400" y="3332163"/>
            <a:ext cx="2881313" cy="338137"/>
          </a:xfrm>
          <a:prstGeom prst="rect">
            <a:avLst/>
          </a:prstGeom>
          <a:solidFill>
            <a:srgbClr val="DAF1F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latin typeface="Calibri" pitchFamily="34" charset="0"/>
              </a:rPr>
              <a:t>Temperatura (°C)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000125" y="2071688"/>
            <a:ext cx="2071688" cy="2714625"/>
          </a:xfrm>
          <a:prstGeom prst="rect">
            <a:avLst/>
          </a:prstGeom>
          <a:solidFill>
            <a:schemeClr val="accent6">
              <a:lumMod val="40000"/>
              <a:lumOff val="60000"/>
              <a:alpha val="37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utoUpdateAnimBg="0"/>
      <p:bldP spid="2" grpId="0" autoUpdateAnimBg="0"/>
      <p:bldP spid="3" grpId="0" autoUpdateAnimBg="0"/>
      <p:bldP spid="17" grpId="0" autoUpdateAnimBg="0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eaice_anomaly_arc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ixaDeTexto 8"/>
          <p:cNvSpPr txBox="1">
            <a:spLocks noChangeArrowheads="1"/>
          </p:cNvSpPr>
          <p:nvPr/>
        </p:nvSpPr>
        <p:spPr bwMode="auto">
          <a:xfrm>
            <a:off x="827088" y="3789363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</a:t>
            </a:r>
            <a:r>
              <a:rPr lang="pt-BR" sz="2000" b="1">
                <a:solidFill>
                  <a:srgbClr val="FF0000"/>
                </a:solidFill>
                <a:cs typeface="Arial" charset="0"/>
              </a:rPr>
              <a:t>1979</a:t>
            </a:r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 rot="-5400000">
            <a:off x="-1828005" y="3250406"/>
            <a:ext cx="42148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cs typeface="Arial" charset="0"/>
              </a:rPr>
              <a:t>ÁREA (MILHÕES DE KM</a:t>
            </a:r>
            <a:r>
              <a:rPr lang="pt-BR" sz="2000" b="1" baseline="30000">
                <a:cs typeface="Arial" charset="0"/>
              </a:rPr>
              <a:t>2</a:t>
            </a:r>
            <a:r>
              <a:rPr lang="pt-BR" sz="2000" b="1">
                <a:cs typeface="Arial" charset="0"/>
              </a:rPr>
              <a:t>)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516688" y="5373688"/>
            <a:ext cx="1500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2007</a:t>
            </a:r>
            <a:endParaRPr lang="pt-B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8001000" y="3284984"/>
            <a:ext cx="1323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 3"/>
              <a:buChar char="á"/>
            </a:pPr>
            <a:r>
              <a:rPr lang="pt-BR" sz="2000" b="1" dirty="0" smtClean="0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ABRIL</a:t>
            </a:r>
          </a:p>
          <a:p>
            <a:r>
              <a:rPr lang="pt-BR" sz="2000" b="1" dirty="0" smtClean="0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2010</a:t>
            </a:r>
            <a:endParaRPr lang="pt-BR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07" name="CaixaDeTexto 4"/>
          <p:cNvSpPr txBox="1">
            <a:spLocks noChangeArrowheads="1"/>
          </p:cNvSpPr>
          <p:nvPr/>
        </p:nvSpPr>
        <p:spPr bwMode="auto">
          <a:xfrm>
            <a:off x="4214813" y="6357938"/>
            <a:ext cx="10715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cs typeface="Arial" charset="0"/>
              </a:rPr>
              <a:t>ANO</a:t>
            </a:r>
          </a:p>
        </p:txBody>
      </p:sp>
      <p:sp>
        <p:nvSpPr>
          <p:cNvPr id="25608" name="CaixaDeTexto 2"/>
          <p:cNvSpPr txBox="1">
            <a:spLocks noChangeArrowheads="1"/>
          </p:cNvSpPr>
          <p:nvPr/>
        </p:nvSpPr>
        <p:spPr bwMode="auto">
          <a:xfrm>
            <a:off x="1187450" y="333375"/>
            <a:ext cx="684053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rgbClr val="0000FF"/>
                </a:solidFill>
                <a:latin typeface="Calibri" pitchFamily="34" charset="0"/>
                <a:cs typeface="Arial" charset="0"/>
              </a:rPr>
              <a:t>ANOMALIAS DO GELO NO ÁRTICO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4716463" y="4005263"/>
            <a:ext cx="576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FF0000"/>
                </a:solidFill>
                <a:sym typeface="Wingdings 3" pitchFamily="18" charset="2"/>
              </a:rPr>
              <a:t></a:t>
            </a:r>
            <a:endParaRPr lang="pt-BR" sz="3200" b="1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51571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Universidade de Illinois Urbana - </a:t>
            </a:r>
            <a:r>
              <a:rPr lang="pt-BR" b="1" dirty="0" err="1" smtClean="0"/>
              <a:t>Champaign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SM_hakkinen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0" y="15240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AMÉRICA DO NORTE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563938" y="2286000"/>
            <a:ext cx="252095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GROENLANDIA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7885113" y="2420938"/>
            <a:ext cx="55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  <a:latin typeface="Times New Roman" pitchFamily="18" charset="0"/>
                <a:sym typeface="Wingdings 3" pitchFamily="18" charset="2"/>
              </a:rPr>
              <a:t></a:t>
            </a:r>
            <a:endParaRPr lang="pt-BR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ceber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Conector em curva 13"/>
          <p:cNvCxnSpPr/>
          <p:nvPr/>
        </p:nvCxnSpPr>
        <p:spPr>
          <a:xfrm>
            <a:off x="323528" y="3284984"/>
            <a:ext cx="7344816" cy="1728192"/>
          </a:xfrm>
          <a:prstGeom prst="curvedConnector3">
            <a:avLst>
              <a:gd name="adj1" fmla="val 43277"/>
            </a:avLst>
          </a:prstGeom>
          <a:ln w="381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3851920" y="335699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ÁGUA POUCO MAIS  QUENTE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419872" y="119675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ICEBERG</a:t>
            </a:r>
            <a:endParaRPr lang="pt-B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eaice_anomaly_antarc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aixaDeTexto 5"/>
          <p:cNvSpPr txBox="1">
            <a:spLocks noChangeArrowheads="1"/>
          </p:cNvSpPr>
          <p:nvPr/>
        </p:nvSpPr>
        <p:spPr bwMode="auto">
          <a:xfrm rot="-480000">
            <a:off x="684213" y="3141663"/>
            <a:ext cx="792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--------------------------------------------------------------------------------</a:t>
            </a:r>
          </a:p>
        </p:txBody>
      </p:sp>
      <p:sp>
        <p:nvSpPr>
          <p:cNvPr id="27652" name="CaixaDeTexto 3"/>
          <p:cNvSpPr txBox="1">
            <a:spLocks noChangeArrowheads="1"/>
          </p:cNvSpPr>
          <p:nvPr/>
        </p:nvSpPr>
        <p:spPr bwMode="auto">
          <a:xfrm rot="-5400000">
            <a:off x="-1727993" y="3250406"/>
            <a:ext cx="42148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cs typeface="Arial" charset="0"/>
              </a:rPr>
              <a:t>ÁREA (MILHÕES DE KM</a:t>
            </a:r>
            <a:r>
              <a:rPr lang="pt-BR" sz="2000" b="1" baseline="30000">
                <a:cs typeface="Arial" charset="0"/>
              </a:rPr>
              <a:t>2</a:t>
            </a:r>
            <a:r>
              <a:rPr lang="pt-BR" sz="2000" b="1">
                <a:cs typeface="Arial" charset="0"/>
              </a:rPr>
              <a:t>)</a:t>
            </a:r>
          </a:p>
        </p:txBody>
      </p:sp>
      <p:sp>
        <p:nvSpPr>
          <p:cNvPr id="27653" name="CaixaDeTexto 4"/>
          <p:cNvSpPr txBox="1">
            <a:spLocks noChangeArrowheads="1"/>
          </p:cNvSpPr>
          <p:nvPr/>
        </p:nvSpPr>
        <p:spPr bwMode="auto">
          <a:xfrm>
            <a:off x="4214813" y="6357938"/>
            <a:ext cx="10715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cs typeface="Arial" charset="0"/>
              </a:rPr>
              <a:t>ANO</a:t>
            </a:r>
          </a:p>
        </p:txBody>
      </p:sp>
      <p:sp>
        <p:nvSpPr>
          <p:cNvPr id="27654" name="CaixaDeTexto 2"/>
          <p:cNvSpPr txBox="1">
            <a:spLocks noChangeArrowheads="1"/>
          </p:cNvSpPr>
          <p:nvPr/>
        </p:nvSpPr>
        <p:spPr bwMode="auto">
          <a:xfrm>
            <a:off x="755650" y="333375"/>
            <a:ext cx="748823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>
                <a:solidFill>
                  <a:srgbClr val="0000FF"/>
                </a:solidFill>
                <a:latin typeface="Calibri" pitchFamily="34" charset="0"/>
                <a:cs typeface="Arial" charset="0"/>
              </a:rPr>
              <a:t>ANOMALIAS DO GELO NA ANTÁRTICA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>
              <a:latin typeface="Times New Roman" charset="0"/>
              <a:cs typeface="Arial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000125" y="692150"/>
            <a:ext cx="7643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CATÁSTROFES METEOROLÓGICAS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714375" y="1571625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SEMPRE EXISTIRAM NO PASSADO. EXEMPLOS: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42938" y="2143125"/>
            <a:ext cx="7815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1877-79</a:t>
            </a:r>
            <a:r>
              <a:rPr lang="pt-BR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 SECA - MATOU MAIS DE 500 MIL NORDESTINOS E MAIS DE 5 MILHÕES ASIÁTICOS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642938" y="2928938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1941- 50: </a:t>
            </a:r>
            <a:r>
              <a:rPr lang="pt-BR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SÃO PAULO APRESENTOU MAIOR FREQUÊNCI  DE CHUVAS SUPERIORES A 30mm/dia</a:t>
            </a:r>
            <a:endParaRPr lang="pt-BR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4427538" y="126841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bg1"/>
                </a:solidFill>
                <a:latin typeface="Calibri" pitchFamily="34" charset="0"/>
                <a:sym typeface="Wingdings 3" pitchFamily="18" charset="2"/>
              </a:rPr>
              <a:t>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492500" y="1628775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0099"/>
                </a:solidFill>
                <a:latin typeface="Calibri" pitchFamily="34" charset="0"/>
              </a:rPr>
              <a:t>1941- 50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692275" y="333375"/>
            <a:ext cx="55451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Calibri" pitchFamily="34" charset="0"/>
              </a:rPr>
              <a:t>ESTAÇÃO DA LUZ – SÃO PAULO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339975" y="76517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Calibri" pitchFamily="34" charset="0"/>
              </a:rPr>
              <a:t>TEMPESTADES SEVERAS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>
              <a:solidFill>
                <a:prstClr val="black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000125" y="692150"/>
            <a:ext cx="7643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CATÁSTROFES METEOROLÓGICAS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714375" y="1571625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SEMPRE EXISTIRAM NO PASSADO. EXEMPLOS: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42938" y="2143125"/>
            <a:ext cx="7815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pt-BR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1877-79</a:t>
            </a:r>
            <a:r>
              <a:rPr lang="pt-BR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 SECA - MATOU MAIS DE 500 MIL NORDESTINOS E MAIS DE 5 MILHÕES ASIÁTICOS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642938" y="3786188"/>
            <a:ext cx="691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1896</a:t>
            </a: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ONDA DE CALOR NOS USA - MATOU MAIS DE 3 MIL SÓ EM NOVA YORK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642938" y="2928938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1941- 50: </a:t>
            </a:r>
            <a:r>
              <a:rPr lang="pt-BR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SÃO PAULO APRESENTOU MAIOR FREQUÊNCI  DE CHUVAS SUPERIORES A 30mm/dia</a:t>
            </a:r>
            <a:endParaRPr lang="pt-BR" sz="2400" b="1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642938" y="4643438"/>
            <a:ext cx="8286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1900</a:t>
            </a: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</a:t>
            </a:r>
            <a:r>
              <a:rPr lang="pt-BR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 MAIS MORTÍFERO </a:t>
            </a:r>
            <a:r>
              <a:rPr lang="pt-BR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FURACÃO</a:t>
            </a:r>
            <a:r>
              <a:rPr lang="pt-BR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GALVESTONE , TEXAS - MATOU CERCA DE </a:t>
            </a:r>
            <a:r>
              <a:rPr lang="pt-BR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 MIL PESSOAS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95288" y="5661025"/>
            <a:ext cx="8748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NÃO CONFUNDIR</a:t>
            </a:r>
            <a:r>
              <a:rPr lang="pt-BR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FENÔMENO</a:t>
            </a:r>
            <a:r>
              <a:rPr lang="pt-BR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COM 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VULNERABILIDADE</a:t>
            </a:r>
            <a:r>
              <a:rPr lang="pt-BR" sz="24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</a:t>
            </a: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PREVISÃO E PREVENÇÃO DE EVENTOS EXTREMOS.</a:t>
            </a:r>
          </a:p>
        </p:txBody>
      </p:sp>
    </p:spTree>
    <p:extLst>
      <p:ext uri="{BB962C8B-B14F-4D97-AF65-F5344CB8AC3E}">
        <p14:creationId xmlns:p14="http://schemas.microsoft.com/office/powerpoint/2010/main" val="212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1026"/>
          <p:cNvSpPr txBox="1">
            <a:spLocks noChangeArrowheads="1"/>
          </p:cNvSpPr>
          <p:nvPr/>
        </p:nvSpPr>
        <p:spPr bwMode="auto">
          <a:xfrm>
            <a:off x="395288" y="765175"/>
            <a:ext cx="8358187" cy="1128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ORIGEM  DAS PREVISÕES CATASTRÓFICAS</a:t>
            </a:r>
            <a:r>
              <a:rPr 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Vrinda"/>
                <a:cs typeface="Vrinda"/>
              </a:rPr>
              <a:t>?</a:t>
            </a:r>
            <a:r>
              <a:rPr 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MODELOS CLIMÁTICOS E SEUS PROBLEMAS !</a:t>
            </a: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pt-BR" sz="2800" b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357188" y="2071688"/>
            <a:ext cx="86598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REPRODUÇÃO DAS ESTRUTURAS DO CLIMA GLOBAL</a:t>
            </a:r>
          </a:p>
        </p:txBody>
      </p:sp>
      <p:sp>
        <p:nvSpPr>
          <p:cNvPr id="34820" name="Text Box 1028"/>
          <p:cNvSpPr txBox="1">
            <a:spLocks noChangeArrowheads="1"/>
          </p:cNvSpPr>
          <p:nvPr/>
        </p:nvSpPr>
        <p:spPr bwMode="auto">
          <a:xfrm>
            <a:off x="571500" y="2571750"/>
            <a:ext cx="800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CICLO HIDROLÓGICO É PESSIMAMENTE TRATADO</a:t>
            </a:r>
            <a:endParaRPr lang="pt-BR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Text Box 1030"/>
          <p:cNvSpPr txBox="1">
            <a:spLocks noChangeArrowheads="1"/>
          </p:cNvSpPr>
          <p:nvPr/>
        </p:nvSpPr>
        <p:spPr bwMode="auto">
          <a:xfrm>
            <a:off x="571500" y="3071813"/>
            <a:ext cx="77787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>
                <a:solidFill>
                  <a:srgbClr val="99FF66"/>
                </a:solidFill>
                <a:cs typeface="Arial" charset="0"/>
              </a:rPr>
              <a:t> </a:t>
            </a:r>
            <a:r>
              <a:rPr lang="pt-BR" sz="2400" b="1">
                <a:solidFill>
                  <a:srgbClr val="00FF00"/>
                </a:solidFill>
                <a:cs typeface="Arial" charset="0"/>
              </a:rPr>
              <a:t>PROPRIEDADES E COBERTURA DE NÚVENS</a:t>
            </a:r>
            <a:endParaRPr lang="pt-BR" sz="2400">
              <a:solidFill>
                <a:srgbClr val="00FF00"/>
              </a:solidFill>
              <a:cs typeface="Arial" charset="0"/>
            </a:endParaRPr>
          </a:p>
        </p:txBody>
      </p:sp>
      <p:sp>
        <p:nvSpPr>
          <p:cNvPr id="34822" name="Text Box 1031"/>
          <p:cNvSpPr txBox="1">
            <a:spLocks noChangeArrowheads="1"/>
          </p:cNvSpPr>
          <p:nvPr/>
        </p:nvSpPr>
        <p:spPr bwMode="auto">
          <a:xfrm>
            <a:off x="357188" y="3571875"/>
            <a:ext cx="830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OCEANOS    (71% DA SUPERFÍCIE DA TERRA)</a:t>
            </a:r>
            <a:endParaRPr lang="pt-BR" sz="240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7" name="Text Box 1032"/>
          <p:cNvSpPr txBox="1">
            <a:spLocks noChangeArrowheads="1"/>
          </p:cNvSpPr>
          <p:nvPr/>
        </p:nvSpPr>
        <p:spPr bwMode="auto">
          <a:xfrm>
            <a:off x="571500" y="4071938"/>
            <a:ext cx="78867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rgbClr val="FF3300"/>
                </a:solidFill>
                <a:cs typeface="Arial" charset="0"/>
              </a:rPr>
              <a:t> ARMAZENAMENTO DE CALOR , EL NIÑOS, ODP...</a:t>
            </a:r>
            <a:r>
              <a:rPr lang="pt-BR" sz="2400" b="1">
                <a:solidFill>
                  <a:srgbClr val="FF3300"/>
                </a:solidFill>
                <a:latin typeface="Calibri" pitchFamily="34" charset="0"/>
                <a:cs typeface="Arial" charset="0"/>
              </a:rPr>
              <a:t> </a:t>
            </a:r>
            <a:endParaRPr lang="pt-BR" sz="2400">
              <a:solidFill>
                <a:srgbClr val="FF33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28" name="Text Box 1033"/>
          <p:cNvSpPr txBox="1">
            <a:spLocks noChangeArrowheads="1"/>
          </p:cNvSpPr>
          <p:nvPr/>
        </p:nvSpPr>
        <p:spPr bwMode="auto">
          <a:xfrm>
            <a:off x="609600" y="4572000"/>
            <a:ext cx="853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TRANSPORTE DE CALOR PARA FORA DOS TRÓPICOS</a:t>
            </a:r>
            <a:endParaRPr lang="pt-BR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825" name="Text Box 1034"/>
          <p:cNvSpPr txBox="1">
            <a:spLocks noChangeArrowheads="1"/>
          </p:cNvSpPr>
          <p:nvPr/>
        </p:nvSpPr>
        <p:spPr bwMode="auto">
          <a:xfrm>
            <a:off x="357188" y="5143500"/>
            <a:ext cx="6324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“SINTONIA” DOS MODELOS</a:t>
            </a:r>
            <a:endParaRPr lang="pt-BR" sz="240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Text Box 1035"/>
          <p:cNvSpPr txBox="1">
            <a:spLocks noChangeArrowheads="1"/>
          </p:cNvSpPr>
          <p:nvPr/>
        </p:nvSpPr>
        <p:spPr bwMode="auto">
          <a:xfrm>
            <a:off x="642938" y="5572125"/>
            <a:ext cx="8278812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rgbClr val="0000FF"/>
                </a:solidFill>
                <a:cs typeface="Arial" charset="0"/>
              </a:rPr>
              <a:t>“AJUSTES” NOS PARÂMETROS PARA REPRODUZIR O CLIMA “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OBSERVADO</a:t>
            </a:r>
            <a:r>
              <a:rPr lang="pt-BR" sz="2400" b="1">
                <a:solidFill>
                  <a:srgbClr val="0000FF"/>
                </a:solidFill>
                <a:cs typeface="Arial" charset="0"/>
              </a:rPr>
              <a:t>” E </a:t>
            </a:r>
            <a:r>
              <a:rPr lang="pt-BR" sz="2400" b="1">
                <a:solidFill>
                  <a:srgbClr val="FF3300"/>
                </a:solidFill>
                <a:cs typeface="Arial" charset="0"/>
              </a:rPr>
              <a:t>AQUECIMENTO GLOBAL</a:t>
            </a:r>
            <a:endParaRPr lang="pt-BR" sz="2400">
              <a:solidFill>
                <a:srgbClr val="FF33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28625" y="428625"/>
            <a:ext cx="8501063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FFFF00"/>
                </a:solidFill>
                <a:cs typeface="Arial" charset="0"/>
              </a:rPr>
              <a:t>SIMULAÇÃO  </a:t>
            </a:r>
            <a:r>
              <a:rPr lang="pt-BR" sz="2800" b="1">
                <a:solidFill>
                  <a:srgbClr val="99FF66"/>
                </a:solidFill>
                <a:cs typeface="Arial" charset="0"/>
              </a:rPr>
              <a:t>1880-2003 </a:t>
            </a:r>
            <a:r>
              <a:rPr lang="pt-BR" sz="2800" b="1">
                <a:solidFill>
                  <a:srgbClr val="FFFF00"/>
                </a:solidFill>
                <a:cs typeface="Arial" charset="0"/>
              </a:rPr>
              <a:t> “MODELO  E”  DO GISS APRESENTOU ALGUMAS DISCREPÂNCIAS</a:t>
            </a:r>
          </a:p>
        </p:txBody>
      </p:sp>
      <p:sp>
        <p:nvSpPr>
          <p:cNvPr id="31747" name="CaixaDeTexto 3"/>
          <p:cNvSpPr txBox="1">
            <a:spLocks noChangeArrowheads="1"/>
          </p:cNvSpPr>
          <p:nvPr/>
        </p:nvSpPr>
        <p:spPr bwMode="auto">
          <a:xfrm>
            <a:off x="611188" y="1484313"/>
            <a:ext cx="7888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FF00"/>
                </a:solidFill>
                <a:cs typeface="Arial" charset="0"/>
              </a:rPr>
              <a:t>~20% REDUÇÃO DE CHUVA NA AMAZÔNIA </a:t>
            </a:r>
          </a:p>
          <a:p>
            <a:r>
              <a:rPr lang="pt-BR" sz="2400" b="1">
                <a:solidFill>
                  <a:srgbClr val="66FF66"/>
                </a:solidFill>
                <a:cs typeface="Arial" charset="0"/>
              </a:rPr>
              <a:t>(</a:t>
            </a:r>
            <a:r>
              <a:rPr lang="pt-BR" sz="2400" b="1">
                <a:solidFill>
                  <a:srgbClr val="FFCC66"/>
                </a:solidFill>
                <a:cs typeface="Arial" charset="0"/>
              </a:rPr>
              <a:t>9x10*21 J/ano = 20 MIL ITAIPUS</a:t>
            </a:r>
            <a:r>
              <a:rPr lang="pt-BR" sz="2400" b="1">
                <a:solidFill>
                  <a:srgbClr val="66FF66"/>
                </a:solidFill>
                <a:cs typeface="Arial" charset="0"/>
              </a:rPr>
              <a:t>)</a:t>
            </a:r>
          </a:p>
        </p:txBody>
      </p:sp>
      <p:sp>
        <p:nvSpPr>
          <p:cNvPr id="31748" name="CaixaDeTexto 4"/>
          <p:cNvSpPr txBox="1">
            <a:spLocks noChangeArrowheads="1"/>
          </p:cNvSpPr>
          <p:nvPr/>
        </p:nvSpPr>
        <p:spPr bwMode="auto">
          <a:xfrm>
            <a:off x="611188" y="2349500"/>
            <a:ext cx="8358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66FFFF"/>
                </a:solidFill>
                <a:cs typeface="Arial" charset="0"/>
              </a:rPr>
              <a:t>~25% REDUÇÃO DE COBERTURA DE ESTRATO  NA COSTA OESTE DOS CONTINENTES : </a:t>
            </a:r>
            <a:r>
              <a:rPr lang="pt-BR" sz="2400" b="1">
                <a:solidFill>
                  <a:schemeClr val="bg1"/>
                </a:solidFill>
                <a:cs typeface="Arial" charset="0"/>
              </a:rPr>
              <a:t>+50W/m2 SOLAR</a:t>
            </a:r>
          </a:p>
        </p:txBody>
      </p:sp>
      <p:sp>
        <p:nvSpPr>
          <p:cNvPr id="31749" name="CaixaDeTexto 5"/>
          <p:cNvSpPr txBox="1">
            <a:spLocks noChangeArrowheads="1"/>
          </p:cNvSpPr>
          <p:nvPr/>
        </p:nvSpPr>
        <p:spPr bwMode="auto">
          <a:xfrm>
            <a:off x="684213" y="3213100"/>
            <a:ext cx="7786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cs typeface="Arial" charset="0"/>
              </a:rPr>
              <a:t>~20% REDUÇÃO DE RADIAÇÃO SOLAR (E SALDO)  NAS REGIÕES TROPICAIS</a:t>
            </a:r>
          </a:p>
        </p:txBody>
      </p:sp>
      <p:sp>
        <p:nvSpPr>
          <p:cNvPr id="31750" name="CaixaDeTexto 6"/>
          <p:cNvSpPr txBox="1">
            <a:spLocks noChangeArrowheads="1"/>
          </p:cNvSpPr>
          <p:nvPr/>
        </p:nvSpPr>
        <p:spPr bwMode="auto">
          <a:xfrm>
            <a:off x="684213" y="4076700"/>
            <a:ext cx="6929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 b="1">
                <a:solidFill>
                  <a:srgbClr val="FFFF00"/>
                </a:solidFill>
                <a:cs typeface="Arial" charset="0"/>
              </a:rPr>
              <a:t> PNM MAIS ELEVADA (4-8hPa) NO ÁRTICO E MAIS BAIXA (2-4hPa) NOS TRÓPICOS</a:t>
            </a:r>
          </a:p>
        </p:txBody>
      </p:sp>
      <p:sp>
        <p:nvSpPr>
          <p:cNvPr id="31751" name="CaixaDeTexto 7"/>
          <p:cNvSpPr txBox="1">
            <a:spLocks noChangeArrowheads="1"/>
          </p:cNvSpPr>
          <p:nvPr/>
        </p:nvSpPr>
        <p:spPr bwMode="auto">
          <a:xfrm>
            <a:off x="684213" y="4941888"/>
            <a:ext cx="635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 b="1">
                <a:solidFill>
                  <a:srgbClr val="FF0000"/>
                </a:solidFill>
                <a:cs typeface="Arial" charset="0"/>
              </a:rPr>
              <a:t> AUSÊNCIA DE ONDAS DE GRAVIDADE</a:t>
            </a:r>
          </a:p>
        </p:txBody>
      </p:sp>
      <p:sp>
        <p:nvSpPr>
          <p:cNvPr id="31752" name="CaixaDeTexto 8"/>
          <p:cNvSpPr txBox="1">
            <a:spLocks noChangeArrowheads="1"/>
          </p:cNvSpPr>
          <p:nvPr/>
        </p:nvSpPr>
        <p:spPr bwMode="auto">
          <a:xfrm>
            <a:off x="684213" y="5445125"/>
            <a:ext cx="7920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 b="1">
                <a:solidFill>
                  <a:srgbClr val="99FF66"/>
                </a:solidFill>
                <a:cs typeface="Arial" charset="0"/>
              </a:rPr>
              <a:t> AQUECIMENTO ESTRATOSFÉRICO 1 A CADA 10 ANOS. NA REALIDADE, OCORRE 1 A CADA 2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75" y="1714500"/>
            <a:ext cx="79295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MAS....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MUDANÇAS NO CLIMA GLOBAL??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5813" y="3429000"/>
            <a:ext cx="800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SIM, MUITO PROVAVELMENTE</a:t>
            </a:r>
            <a:r>
              <a:rPr lang="pt-BR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NATURAIS ! 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7250" y="4000500"/>
            <a:ext cx="807243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 O PIOR....., </a:t>
            </a:r>
            <a:r>
              <a:rPr lang="pt-B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UM  RESFRIAMENTO  GLOBAL.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2"/>
          <p:cNvSpPr txBox="1">
            <a:spLocks noChangeArrowheads="1"/>
          </p:cNvSpPr>
          <p:nvPr/>
        </p:nvSpPr>
        <p:spPr bwMode="auto">
          <a:xfrm>
            <a:off x="714375" y="1714500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>
                <a:solidFill>
                  <a:srgbClr val="FFFF00"/>
                </a:solidFill>
                <a:cs typeface="Arial" charset="0"/>
              </a:rPr>
              <a:t> DADOS DA ESTAÇÃO DE VOSTOK (ANTÁRTICA) MOSTRARAM QUE AS TEMPERATURAS DOS 3 ÚLTIMOS INTERGLACIAIS FORAM </a:t>
            </a:r>
            <a:r>
              <a:rPr lang="pt-BR" sz="2000" b="1">
                <a:solidFill>
                  <a:srgbClr val="FF0000"/>
                </a:solidFill>
                <a:cs typeface="Arial" charset="0"/>
              </a:rPr>
              <a:t>6°C A 10°C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SUPERIORES ÀS DO INTERGLACIAL ATUAL ( SIME ET AL, NATURE 19/11/2009)</a:t>
            </a:r>
          </a:p>
        </p:txBody>
      </p:sp>
      <p:sp>
        <p:nvSpPr>
          <p:cNvPr id="5123" name="CaixaDeTexto 3"/>
          <p:cNvSpPr txBox="1">
            <a:spLocks noChangeArrowheads="1"/>
          </p:cNvSpPr>
          <p:nvPr/>
        </p:nvSpPr>
        <p:spPr bwMode="auto">
          <a:xfrm>
            <a:off x="714375" y="3214688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>
                <a:solidFill>
                  <a:schemeClr val="bg1"/>
                </a:solidFill>
                <a:cs typeface="Arial" charset="0"/>
              </a:rPr>
              <a:t> 10 MIL ANOS ANTES DO PRESENTE, OCORRERAM, NO MÍNIMO,  4 PERÍODOS QUENTES SIGNIFICATIVOS.</a:t>
            </a:r>
          </a:p>
        </p:txBody>
      </p:sp>
      <p:sp>
        <p:nvSpPr>
          <p:cNvPr id="5124" name="CaixaDeTexto 1"/>
          <p:cNvSpPr txBox="1">
            <a:spLocks noChangeArrowheads="1"/>
          </p:cNvSpPr>
          <p:nvPr/>
        </p:nvSpPr>
        <p:spPr bwMode="auto">
          <a:xfrm>
            <a:off x="714375" y="642938"/>
            <a:ext cx="7531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99FF66"/>
                </a:solidFill>
                <a:cs typeface="Arial" charset="0"/>
              </a:rPr>
              <a:t>O CLIMA GLOBAL VARIA NATURALMENTE E JÁ ESTEVE MAIS </a:t>
            </a:r>
            <a:r>
              <a:rPr lang="pt-BR" sz="2800" b="1">
                <a:solidFill>
                  <a:srgbClr val="FF0000"/>
                </a:solidFill>
                <a:cs typeface="Arial" charset="0"/>
              </a:rPr>
              <a:t>QUENTE</a:t>
            </a:r>
            <a:r>
              <a:rPr lang="pt-BR" sz="2800" b="1">
                <a:solidFill>
                  <a:srgbClr val="99FF66"/>
                </a:solidFill>
                <a:cs typeface="Arial" charset="0"/>
              </a:rPr>
              <a:t> NO PASSADO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8"/>
          <p:cNvSpPr>
            <a:spLocks noChangeShapeType="1"/>
          </p:cNvSpPr>
          <p:nvPr/>
        </p:nvSpPr>
        <p:spPr bwMode="auto">
          <a:xfrm>
            <a:off x="2268538" y="1484313"/>
            <a:ext cx="504031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pic>
        <p:nvPicPr>
          <p:cNvPr id="33795" name="Picture 2" descr="sunspot_predi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827088" y="5300663"/>
            <a:ext cx="77962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SOL , PRINCIPAL FONTE DE ENERGIA, PODERÁ PASSAR OS PRÓXIMOS DOIS CICLOS (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22 ANOS</a:t>
            </a:r>
            <a:r>
              <a:rPr lang="pt-BR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 PRODUZINDO 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MENOS </a:t>
            </a:r>
            <a:r>
              <a:rPr lang="pt-BR" sz="20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ENERGIA E O CLIMA GLOBAL RESFRIAR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8394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PREVISÃO DO CICLO DE MANCHAS SOLARES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 rot="1200000">
            <a:off x="2411413" y="2781300"/>
            <a:ext cx="623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-----------------------------------------------------------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2411413" y="1125538"/>
            <a:ext cx="4824412" cy="5191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Calibri" pitchFamily="34" charset="0"/>
              <a:cs typeface="Arial" charset="0"/>
            </a:endParaRPr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1619250" y="1484313"/>
            <a:ext cx="67691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 rot="-5400000">
            <a:off x="-609600" y="2994026"/>
            <a:ext cx="3240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Calibri" pitchFamily="34" charset="0"/>
              </a:rPr>
              <a:t>N° DE MANCHAS SOLARES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714375" y="785813"/>
            <a:ext cx="795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CONTROLADORES CLIMÁTICOS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8688" y="3071813"/>
            <a:ext cx="7572375" cy="228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OS OCEANOS, EM ESPECIAL O  OCEANO PACÍFICO,  UM DOS PRINCIPAIS </a:t>
            </a: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CONTROLADORES</a:t>
            </a:r>
            <a:r>
              <a:rPr lang="pt-BR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DO CLIMA GLOBAL, ESTÁ </a:t>
            </a: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ESFRIANDO</a:t>
            </a:r>
            <a:r>
              <a:rPr lang="pt-BR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E PERMANECERÁ FRIO,EM MÉDIA, POSSIVELMENTE ATÉ 2030. </a:t>
            </a: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OSCILAÇÃO DECADAL DO PACÍFICO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8688" y="1500188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 SOL É A PRINCIPAL FONTE ENERGIA. O SOL ESTÁ ENTRANDO NUM PERÍODO DE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BAIXA ATIVIDADE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QUE VAI DURAR ATÉ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raphics-To_IMS-Float_schematic_86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911975" y="6308725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00"/>
                </a:solidFill>
              </a:rPr>
              <a:t>SISTEMA ARGO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4"/>
          <p:cNvSpPr txBox="1">
            <a:spLocks noChangeArrowheads="1"/>
          </p:cNvSpPr>
          <p:nvPr/>
        </p:nvSpPr>
        <p:spPr bwMode="auto">
          <a:xfrm>
            <a:off x="2124075" y="333375"/>
            <a:ext cx="5072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rgbClr val="3366FF"/>
                </a:solidFill>
                <a:latin typeface="Calibri" pitchFamily="34" charset="0"/>
              </a:rPr>
              <a:t>LOCALIZAÇÃO DAS BÓIAS SISTEMA  ARGO</a:t>
            </a:r>
          </a:p>
        </p:txBody>
      </p:sp>
      <p:pic>
        <p:nvPicPr>
          <p:cNvPr id="365570" name="Picture 2" descr="http://www-hrx.ucsd.edu/www-argo/stat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53" y="1268760"/>
            <a:ext cx="8682963" cy="5378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 descr="argodata_graph_2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71500"/>
            <a:ext cx="7540625" cy="56435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5843" name="CaixaDeTexto 2"/>
          <p:cNvSpPr txBox="1">
            <a:spLocks noChangeArrowheads="1"/>
          </p:cNvSpPr>
          <p:nvPr/>
        </p:nvSpPr>
        <p:spPr bwMode="auto">
          <a:xfrm>
            <a:off x="857250" y="642938"/>
            <a:ext cx="728662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rgbClr val="3366FF"/>
                </a:solidFill>
                <a:cs typeface="Arial" charset="0"/>
              </a:rPr>
              <a:t>RESFRIAMENTO DOS OCEANOS</a:t>
            </a:r>
          </a:p>
        </p:txBody>
      </p:sp>
      <p:sp>
        <p:nvSpPr>
          <p:cNvPr id="35844" name="CaixaDeTexto 3"/>
          <p:cNvSpPr txBox="1">
            <a:spLocks noChangeArrowheads="1"/>
          </p:cNvSpPr>
          <p:nvPr/>
        </p:nvSpPr>
        <p:spPr bwMode="auto">
          <a:xfrm>
            <a:off x="3500438" y="1428750"/>
            <a:ext cx="3429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cs typeface="Arial" charset="0"/>
              </a:rPr>
              <a:t>PROJEÇÃO DE MODELOS</a:t>
            </a:r>
          </a:p>
        </p:txBody>
      </p:sp>
      <p:sp>
        <p:nvSpPr>
          <p:cNvPr id="35845" name="CaixaDeTexto 4"/>
          <p:cNvSpPr txBox="1">
            <a:spLocks noChangeArrowheads="1"/>
          </p:cNvSpPr>
          <p:nvPr/>
        </p:nvSpPr>
        <p:spPr bwMode="auto">
          <a:xfrm>
            <a:off x="4143375" y="4384675"/>
            <a:ext cx="18573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cs typeface="Arial" charset="0"/>
              </a:rPr>
              <a:t>OBSERVADO</a:t>
            </a:r>
          </a:p>
        </p:txBody>
      </p:sp>
      <p:sp>
        <p:nvSpPr>
          <p:cNvPr id="35846" name="CaixaDeTexto 5"/>
          <p:cNvSpPr txBox="1">
            <a:spLocks noChangeArrowheads="1"/>
          </p:cNvSpPr>
          <p:nvPr/>
        </p:nvSpPr>
        <p:spPr bwMode="auto">
          <a:xfrm rot="-5400000">
            <a:off x="-1412875" y="3343276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cs typeface="Arial" charset="0"/>
              </a:rPr>
              <a:t>POTÊNCIA  (x10</a:t>
            </a:r>
            <a:r>
              <a:rPr lang="pt-BR" sz="2400" b="1" baseline="30000">
                <a:cs typeface="Arial" charset="0"/>
              </a:rPr>
              <a:t>22</a:t>
            </a:r>
            <a:r>
              <a:rPr lang="pt-BR" sz="2400" b="1">
                <a:cs typeface="Arial" charset="0"/>
              </a:rPr>
              <a:t> J por ano )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1357313" y="4824413"/>
            <a:ext cx="6715125" cy="15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CaixaDeTexto 10"/>
          <p:cNvSpPr txBox="1">
            <a:spLocks noChangeArrowheads="1"/>
          </p:cNvSpPr>
          <p:nvPr/>
        </p:nvSpPr>
        <p:spPr bwMode="auto">
          <a:xfrm>
            <a:off x="8072438" y="4643438"/>
            <a:ext cx="1071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</a:t>
            </a:r>
            <a:r>
              <a:rPr lang="pt-BR" sz="1600" b="1">
                <a:solidFill>
                  <a:srgbClr val="FF0000"/>
                </a:solidFill>
                <a:cs typeface="Arial" charset="0"/>
              </a:rPr>
              <a:t>ZERO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429375" y="4643438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FF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</a:t>
            </a:r>
            <a:endParaRPr lang="pt-BR" sz="280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Molion\Desktop\ATSM_PACIFIC_1948-1976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19250"/>
            <a:ext cx="45704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5638800" y="5638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1999 -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2010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1947 – 1976 </a:t>
            </a:r>
            <a:r>
              <a:rPr lang="pt-BR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(FASE FRIA)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1071563" y="357188"/>
            <a:ext cx="69865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ANOMALIAS DA TEMPERATURA DA SUPERFÍCIE DO MAR</a:t>
            </a:r>
          </a:p>
        </p:txBody>
      </p:sp>
      <p:sp>
        <p:nvSpPr>
          <p:cNvPr id="324614" name="Text Box 7"/>
          <p:cNvSpPr txBox="1">
            <a:spLocks noChangeArrowheads="1"/>
          </p:cNvSpPr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  <a:latin typeface="Times New Roman" charset="0"/>
                <a:cs typeface="Arial" charset="0"/>
                <a:sym typeface="Wingdings 3" pitchFamily="18" charset="2"/>
              </a:rPr>
              <a:t></a:t>
            </a:r>
            <a:endParaRPr lang="pt-BR" sz="240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533400" y="6172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ODP ESTÁ EM UMA NOVA FASE FRIA......</a:t>
            </a:r>
          </a:p>
        </p:txBody>
      </p:sp>
      <p:pic>
        <p:nvPicPr>
          <p:cNvPr id="36872" name="Picture 8" descr="TSM_PACIFICO_1999-2009_1977-1998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588" y="1619250"/>
            <a:ext cx="4570412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7" name="Text Box 8"/>
          <p:cNvSpPr txBox="1">
            <a:spLocks noChangeArrowheads="1"/>
          </p:cNvSpPr>
          <p:nvPr/>
        </p:nvSpPr>
        <p:spPr bwMode="auto">
          <a:xfrm>
            <a:off x="6516688" y="220503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  <a:latin typeface="Times New Roman" charset="0"/>
                <a:cs typeface="Arial" charset="0"/>
                <a:sym typeface="Wingdings 3" pitchFamily="18" charset="2"/>
              </a:rPr>
              <a:t></a:t>
            </a:r>
            <a:endParaRPr lang="pt-BR" sz="240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4" grpId="0"/>
      <p:bldP spid="320521" grpId="0"/>
      <p:bldP spid="3246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xcess winter mortality, England and Wales, 1998/99 to 2007/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49313"/>
            <a:ext cx="7848600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aixaDeTexto 4"/>
          <p:cNvSpPr txBox="1">
            <a:spLocks noChangeArrowheads="1"/>
          </p:cNvSpPr>
          <p:nvPr/>
        </p:nvSpPr>
        <p:spPr bwMode="auto">
          <a:xfrm>
            <a:off x="611188" y="836613"/>
            <a:ext cx="37449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1748" name="CaixaDeTexto 5"/>
          <p:cNvSpPr txBox="1">
            <a:spLocks noChangeArrowheads="1"/>
          </p:cNvSpPr>
          <p:nvPr/>
        </p:nvSpPr>
        <p:spPr bwMode="auto">
          <a:xfrm>
            <a:off x="1258888" y="476250"/>
            <a:ext cx="720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cs typeface="Arial" charset="0"/>
              </a:rPr>
              <a:t>NÚMERO DE MORTES ACIMA DA MÉDIA NO INVERNO COMPARADO COM O RESTANTE DO ANO - INGLATERRA</a:t>
            </a:r>
          </a:p>
        </p:txBody>
      </p:sp>
      <p:sp>
        <p:nvSpPr>
          <p:cNvPr id="31749" name="CaixaDeTexto 6"/>
          <p:cNvSpPr txBox="1">
            <a:spLocks noChangeArrowheads="1"/>
          </p:cNvSpPr>
          <p:nvPr/>
        </p:nvSpPr>
        <p:spPr bwMode="auto">
          <a:xfrm>
            <a:off x="3276600" y="6092825"/>
            <a:ext cx="30241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cs typeface="Arial" charset="0"/>
              </a:rPr>
              <a:t>PERÍODO DE INVERNO</a:t>
            </a:r>
          </a:p>
        </p:txBody>
      </p:sp>
      <p:sp>
        <p:nvSpPr>
          <p:cNvPr id="31750" name="CaixaDeTexto 7"/>
          <p:cNvSpPr txBox="1">
            <a:spLocks noChangeArrowheads="1"/>
          </p:cNvSpPr>
          <p:nvPr/>
        </p:nvSpPr>
        <p:spPr bwMode="auto">
          <a:xfrm>
            <a:off x="1547813" y="14843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00FF"/>
                </a:solidFill>
                <a:sym typeface="Wingdings 3" pitchFamily="18" charset="2"/>
              </a:rPr>
              <a:t> </a:t>
            </a:r>
            <a:r>
              <a:rPr lang="pt-BR" b="1">
                <a:solidFill>
                  <a:srgbClr val="0000FF"/>
                </a:solidFill>
              </a:rPr>
              <a:t>LA NIÑA</a:t>
            </a:r>
          </a:p>
        </p:txBody>
      </p:sp>
      <p:sp>
        <p:nvSpPr>
          <p:cNvPr id="31751" name="CaixaDeTexto 8"/>
          <p:cNvSpPr txBox="1">
            <a:spLocks noChangeArrowheads="1"/>
          </p:cNvSpPr>
          <p:nvPr/>
        </p:nvSpPr>
        <p:spPr bwMode="auto">
          <a:xfrm rot="-5400000">
            <a:off x="-679450" y="3136900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Nº MORTES (X1000)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258888" y="2924175"/>
            <a:ext cx="7129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IMPACTOS REGIONAL E 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981075"/>
            <a:ext cx="4897438" cy="55197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051050" y="260350"/>
            <a:ext cx="5184775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DESVIOS DE PRECIPITAÇÃO </a:t>
            </a:r>
            <a:r>
              <a:rPr lang="pt-BR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</a:t>
            </a:r>
            <a:r>
              <a:rPr lang="pt-B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PERÍODO: 1950-1976</a:t>
            </a:r>
            <a:r>
              <a:rPr lang="pt-BR" sz="20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pt-BR" sz="20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4857750" y="5715000"/>
            <a:ext cx="1905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FASE FRIA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3643313" y="3643313"/>
            <a:ext cx="457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</a:t>
            </a:r>
            <a:endParaRPr lang="pt-BR" sz="28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0" y="3714750"/>
            <a:ext cx="457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</a:t>
            </a:r>
            <a:endParaRPr lang="pt-BR" sz="28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4284663" y="2924175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solidFill>
                  <a:srgbClr val="FFFF0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30058" name="Oval 10"/>
          <p:cNvSpPr>
            <a:spLocks noChangeArrowheads="1"/>
          </p:cNvSpPr>
          <p:nvPr/>
        </p:nvSpPr>
        <p:spPr bwMode="auto">
          <a:xfrm>
            <a:off x="4067175" y="2852738"/>
            <a:ext cx="792163" cy="792162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sz="24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357813" y="3929063"/>
            <a:ext cx="457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</a:t>
            </a:r>
            <a:endParaRPr lang="pt-BR" sz="28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2000" y="5357813"/>
            <a:ext cx="457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</a:t>
            </a:r>
            <a:endParaRPr lang="pt-BR" sz="280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1" grpId="0" autoUpdateAnimBg="0"/>
      <p:bldP spid="2" grpId="0" autoUpdateAnimBg="0"/>
      <p:bldP spid="130060" grpId="0"/>
      <p:bldP spid="130058" grpId="0" animBg="1"/>
      <p:bldP spid="3" grpId="0" autoUpdateAnimBg="0"/>
      <p:bldP spid="1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VAZAO_PAR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0113"/>
            <a:ext cx="9144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63938" y="465296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3300"/>
                </a:solidFill>
                <a:cs typeface="Arial" charset="0"/>
                <a:sym typeface="Wingdings 3" pitchFamily="18" charset="2"/>
              </a:rPr>
              <a:t>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16688" y="465296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3300"/>
                </a:solidFill>
                <a:cs typeface="Arial" charset="0"/>
                <a:sym typeface="Wingdings 3" pitchFamily="18" charset="2"/>
              </a:rPr>
              <a:t></a:t>
            </a:r>
          </a:p>
        </p:txBody>
      </p:sp>
      <p:sp>
        <p:nvSpPr>
          <p:cNvPr id="119813" name="CaixaDeTexto 4"/>
          <p:cNvSpPr txBox="1">
            <a:spLocks noChangeArrowheads="1"/>
          </p:cNvSpPr>
          <p:nvPr/>
        </p:nvSpPr>
        <p:spPr bwMode="auto">
          <a:xfrm>
            <a:off x="4140200" y="47244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66FF"/>
                </a:solidFill>
                <a:cs typeface="Arial" charset="0"/>
              </a:rPr>
              <a:t>FASE FRIA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icecap.us/images/uploads/Grenlandalla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3850" y="188913"/>
            <a:ext cx="8208963" cy="7699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CILINDROS  DE GELO GISP2 DA GROENLANDIA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TEMPERATURA DOS ÚLTIMOS 10 MIL ANOS</a:t>
            </a:r>
          </a:p>
        </p:txBody>
      </p:sp>
      <p:sp>
        <p:nvSpPr>
          <p:cNvPr id="19459" name="CaixaDeTexto 5"/>
          <p:cNvSpPr txBox="1">
            <a:spLocks noChangeArrowheads="1"/>
          </p:cNvSpPr>
          <p:nvPr/>
        </p:nvSpPr>
        <p:spPr bwMode="auto">
          <a:xfrm>
            <a:off x="4067175" y="1052513"/>
            <a:ext cx="16573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Calibri" pitchFamily="34" charset="0"/>
              </a:rPr>
              <a:t>Minoano Quente</a:t>
            </a:r>
          </a:p>
        </p:txBody>
      </p:sp>
      <p:sp>
        <p:nvSpPr>
          <p:cNvPr id="19460" name="CaixaDeTexto 6"/>
          <p:cNvSpPr txBox="1">
            <a:spLocks noChangeArrowheads="1"/>
          </p:cNvSpPr>
          <p:nvPr/>
        </p:nvSpPr>
        <p:spPr bwMode="auto">
          <a:xfrm>
            <a:off x="5429250" y="1643063"/>
            <a:ext cx="9366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Calibri" pitchFamily="34" charset="0"/>
              </a:rPr>
              <a:t>Romano Quente</a:t>
            </a:r>
          </a:p>
        </p:txBody>
      </p:sp>
      <p:sp>
        <p:nvSpPr>
          <p:cNvPr id="19461" name="CaixaDeTexto 7"/>
          <p:cNvSpPr txBox="1">
            <a:spLocks noChangeArrowheads="1"/>
          </p:cNvSpPr>
          <p:nvPr/>
        </p:nvSpPr>
        <p:spPr bwMode="auto">
          <a:xfrm>
            <a:off x="6588125" y="2852738"/>
            <a:ext cx="10080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Calibri" pitchFamily="34" charset="0"/>
              </a:rPr>
              <a:t>Medieval Quente</a:t>
            </a:r>
          </a:p>
        </p:txBody>
      </p:sp>
      <p:sp>
        <p:nvSpPr>
          <p:cNvPr id="19462" name="CaixaDeTexto 8"/>
          <p:cNvSpPr txBox="1">
            <a:spLocks noChangeArrowheads="1"/>
          </p:cNvSpPr>
          <p:nvPr/>
        </p:nvSpPr>
        <p:spPr bwMode="auto">
          <a:xfrm rot="5400000">
            <a:off x="7132637" y="3316288"/>
            <a:ext cx="33131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Temperatura (°C)</a:t>
            </a:r>
          </a:p>
        </p:txBody>
      </p:sp>
      <p:sp>
        <p:nvSpPr>
          <p:cNvPr id="19463" name="CaixaDeTexto 9"/>
          <p:cNvSpPr txBox="1">
            <a:spLocks noChangeArrowheads="1"/>
          </p:cNvSpPr>
          <p:nvPr/>
        </p:nvSpPr>
        <p:spPr bwMode="auto">
          <a:xfrm>
            <a:off x="2555875" y="6488113"/>
            <a:ext cx="41036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ANOS ANTES DE 2000 DC</a:t>
            </a:r>
          </a:p>
        </p:txBody>
      </p:sp>
      <p:sp>
        <p:nvSpPr>
          <p:cNvPr id="19464" name="CaixaDeTexto 10"/>
          <p:cNvSpPr txBox="1">
            <a:spLocks noChangeArrowheads="1"/>
          </p:cNvSpPr>
          <p:nvPr/>
        </p:nvSpPr>
        <p:spPr bwMode="auto">
          <a:xfrm>
            <a:off x="6732588" y="5435600"/>
            <a:ext cx="1295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 b="1">
                <a:latin typeface="Calibri" pitchFamily="34" charset="0"/>
              </a:rPr>
              <a:t>Pequena Era Glacial 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8001000" y="4572000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0000"/>
                </a:solidFill>
                <a:sym typeface="Wingdings 3" pitchFamily="18" charset="2"/>
              </a:rPr>
              <a:t></a:t>
            </a:r>
            <a:endParaRPr lang="pt-BR" sz="280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43000" y="1000125"/>
            <a:ext cx="19288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latin typeface="+mj-lt"/>
                <a:cs typeface="+mn-cs"/>
              </a:rPr>
              <a:t>Ótimo  do </a:t>
            </a:r>
            <a:r>
              <a:rPr lang="pt-BR" sz="1600" b="1" dirty="0" err="1">
                <a:latin typeface="+mj-lt"/>
                <a:cs typeface="+mn-cs"/>
              </a:rPr>
              <a:t>Holoceno</a:t>
            </a:r>
            <a:endParaRPr lang="pt-BR" sz="1600" b="1" dirty="0">
              <a:latin typeface="+mj-lt"/>
              <a:cs typeface="+mn-cs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971550" y="836613"/>
            <a:ext cx="2087563" cy="6477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3779838" y="908050"/>
            <a:ext cx="2087562" cy="6492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859338" y="1628775"/>
            <a:ext cx="2089150" cy="6477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940425" y="2781300"/>
            <a:ext cx="2087563" cy="6477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228184" y="5301208"/>
            <a:ext cx="2087563" cy="6477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214313" y="1143000"/>
            <a:ext cx="4114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ODP ENTROU EM UMA NOVA </a:t>
            </a: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FASE FRIA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QUE PODERÁ DURAR CERCA DE </a:t>
            </a: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 ANOS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 NOS </a:t>
            </a:r>
            <a:r>
              <a:rPr lang="pt-BR" sz="24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ÚLTIMOS 11 ANOS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(1999-2009), A </a:t>
            </a: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REDUÇÃO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DE CHUVA FOI NOTÓRIA SOBRE O LESTE DA AMAZÔNIA, EXCEDENDO 500mm /ano. SERÁ QUE VAI PERSISTIR </a:t>
            </a:r>
            <a:r>
              <a:rPr lang="pt-BR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????</a:t>
            </a:r>
          </a:p>
        </p:txBody>
      </p:sp>
      <p:pic>
        <p:nvPicPr>
          <p:cNvPr id="39939" name="Picture 3" descr="P_RATE_1999-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8" y="476250"/>
            <a:ext cx="504666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8382000" y="242887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3300"/>
                </a:solidFill>
                <a:latin typeface="Times New Roman" pitchFamily="18" charset="0"/>
                <a:sym typeface="Wingdings 3" pitchFamily="18" charset="2"/>
              </a:rPr>
              <a:t></a:t>
            </a:r>
            <a:r>
              <a:rPr lang="pt-B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sym typeface="Wingdings 3" pitchFamily="18" charset="2"/>
              </a:rPr>
              <a:t>?</a:t>
            </a:r>
            <a:endParaRPr lang="pt-BR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6715125" y="471487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FF00"/>
                </a:solidFill>
                <a:latin typeface="Times New Roman" pitchFamily="18" charset="0"/>
                <a:sym typeface="Wingdings 3" pitchFamily="18" charset="2"/>
              </a:rPr>
              <a:t>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sym typeface="Wingdings 3" pitchFamily="18" charset="2"/>
              </a:rPr>
              <a:t>?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6804025" y="2133600"/>
            <a:ext cx="1439863" cy="914400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utoUpdateAnimBg="0"/>
      <p:bldP spid="217092" grpId="0" autoUpdateAnimBg="0"/>
      <p:bldP spid="10445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NOM_T_INVERNO_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575" y="0"/>
            <a:ext cx="5051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428625" y="2143125"/>
            <a:ext cx="3571875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ANOMALIAS DA TEMPERATURA DO AR MÉDIA PARA </a:t>
            </a:r>
            <a:b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JULHO – AGOSTO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DE 2007,  COM RELAÇÃO À MEDIA DE 1977-1998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6643688" y="4071938"/>
            <a:ext cx="7143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</a:t>
            </a:r>
            <a:endParaRPr lang="pt-BR" sz="240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6786563" y="1785938"/>
            <a:ext cx="990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FF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</a:t>
            </a:r>
            <a:endParaRPr lang="pt-BR" sz="240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43813" y="3286125"/>
            <a:ext cx="5715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66FF33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</a:t>
            </a:r>
            <a:endParaRPr lang="pt-BR" sz="2400" b="1">
              <a:solidFill>
                <a:srgbClr val="66FF33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/>
      <p:bldP spid="359429" grpId="0" autoUpdateAnimBg="0"/>
      <p:bldP spid="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ixaDeTexto 1"/>
          <p:cNvSpPr txBox="1">
            <a:spLocks noChangeArrowheads="1"/>
          </p:cNvSpPr>
          <p:nvPr/>
        </p:nvSpPr>
        <p:spPr bwMode="auto">
          <a:xfrm>
            <a:off x="755650" y="620713"/>
            <a:ext cx="5572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PALAVRAS FINAIS....</a:t>
            </a:r>
          </a:p>
        </p:txBody>
      </p:sp>
      <p:sp>
        <p:nvSpPr>
          <p:cNvPr id="64515" name="CaixaDeTexto 2"/>
          <p:cNvSpPr txBox="1">
            <a:spLocks noChangeArrowheads="1"/>
          </p:cNvSpPr>
          <p:nvPr/>
        </p:nvSpPr>
        <p:spPr bwMode="auto">
          <a:xfrm>
            <a:off x="755650" y="2276475"/>
            <a:ext cx="8215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pt-BR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CO2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NÃO CONTROLA O CLIMA. </a:t>
            </a:r>
            <a:r>
              <a:rPr lang="pt-BR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NÃO É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VILÃO</a:t>
            </a:r>
            <a:r>
              <a:rPr lang="pt-BR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É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GÁS DA VIDA</a:t>
            </a:r>
            <a:r>
              <a:rPr lang="pt-BR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! FERTILIZAÇÃO  DAS PLANTAS, MAIOR PRODUTIVIDADE !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REDUÇÃO DE EMISSÕES :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INÚTIL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pt-BR" sz="2400" b="1" dirty="0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755649" y="5229225"/>
            <a:ext cx="8215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DEVIDO AO </a:t>
            </a:r>
            <a:r>
              <a:rPr lang="pt-BR" sz="24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AUMENTO POPULACIONAL</a:t>
            </a:r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 A CONSERVAÇÃO AMBIENTAL É UMA NECESSIDADE DE  </a:t>
            </a:r>
            <a:r>
              <a:rPr lang="pt-BR" sz="24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SOBREVIVÊNCIA</a:t>
            </a:r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DA  ESPÉCIE  HUMANA </a:t>
            </a:r>
            <a:r>
              <a:rPr lang="pt-BR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INDEPENDENTE DE O CLIMA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AQUECER</a:t>
            </a:r>
            <a:r>
              <a:rPr lang="pt-BR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OU </a:t>
            </a:r>
            <a:r>
              <a:rPr lang="pt-B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ESFRIAR</a:t>
            </a:r>
            <a:r>
              <a:rPr lang="pt-BR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14375" y="1268413"/>
            <a:ext cx="84296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EVENTOS EXTREMOS SEMPRE OCORRERAM, COM O CLIMA</a:t>
            </a:r>
            <a:r>
              <a:rPr lang="pt-BR" sz="24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FRIO</a:t>
            </a:r>
            <a:r>
              <a:rPr lang="pt-BR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OU </a:t>
            </a:r>
            <a:r>
              <a:rPr lang="pt-B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QUENTE</a:t>
            </a:r>
            <a:r>
              <a:rPr lang="pt-BR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  PREVISÃO &amp; ADAPTAÇÃO</a:t>
            </a:r>
            <a:r>
              <a:rPr lang="pt-BR" sz="24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85813" y="3571875"/>
            <a:ext cx="80724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 IPCC </a:t>
            </a:r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FAZ PREVISÕES! USA </a:t>
            </a:r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CENÁRIOS FICTÍCIOS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PROJETA  O CLIMA FUTURO COM MODELOS QUE</a:t>
            </a:r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NÃO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REPRESENTAM  OS PROCESSOS FÍSICOS QUE CONTROLAM O CLIMA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 descr="Cartoon_-_Climate_Scien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CaixaDeTexto 2"/>
          <p:cNvSpPr txBox="1">
            <a:spLocks noChangeArrowheads="1"/>
          </p:cNvSpPr>
          <p:nvPr/>
        </p:nvSpPr>
        <p:spPr bwMode="auto">
          <a:xfrm>
            <a:off x="4572000" y="4000500"/>
            <a:ext cx="1643063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CIÊNCIA DO CLIMA</a:t>
            </a:r>
          </a:p>
        </p:txBody>
      </p:sp>
      <p:sp>
        <p:nvSpPr>
          <p:cNvPr id="43012" name="CaixaDeTexto 3"/>
          <p:cNvSpPr txBox="1">
            <a:spLocks noChangeArrowheads="1"/>
          </p:cNvSpPr>
          <p:nvPr/>
        </p:nvSpPr>
        <p:spPr bwMode="auto">
          <a:xfrm>
            <a:off x="1357313" y="6396038"/>
            <a:ext cx="65722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Lucida Calligraphy" pitchFamily="66" charset="0"/>
                <a:cs typeface="Arial" charset="0"/>
              </a:rPr>
              <a:t>UMA VERDADE  INCONVENIENTE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71500" y="3500438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FF00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AQUECIMENTO    GLOBAL</a:t>
            </a:r>
            <a:endParaRPr lang="pt-BR" sz="20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Warm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49275"/>
            <a:ext cx="5181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203575" y="6416675"/>
            <a:ext cx="32400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lcmolion@gmail.com</a:t>
            </a:r>
          </a:p>
        </p:txBody>
      </p:sp>
      <p:pic>
        <p:nvPicPr>
          <p:cNvPr id="79884" name="Picture 12" descr="BRAZÃO_UF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562600"/>
            <a:ext cx="601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611188" y="5300663"/>
            <a:ext cx="6604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GRATO PELA ATENÇÃO.......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500563" y="2276475"/>
            <a:ext cx="1296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3635375" y="2276475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1144" name="Text Box 11"/>
          <p:cNvSpPr txBox="1">
            <a:spLocks noChangeArrowheads="1"/>
          </p:cNvSpPr>
          <p:nvPr/>
        </p:nvSpPr>
        <p:spPr bwMode="auto">
          <a:xfrm>
            <a:off x="4284663" y="23495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1145" name="Text Box 15"/>
          <p:cNvSpPr txBox="1">
            <a:spLocks noChangeArrowheads="1"/>
          </p:cNvSpPr>
          <p:nvPr/>
        </p:nvSpPr>
        <p:spPr bwMode="auto">
          <a:xfrm>
            <a:off x="3419475" y="11969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1146" name="Text Box 19"/>
          <p:cNvSpPr txBox="1">
            <a:spLocks noChangeArrowheads="1"/>
          </p:cNvSpPr>
          <p:nvPr/>
        </p:nvSpPr>
        <p:spPr bwMode="auto">
          <a:xfrm>
            <a:off x="3059113" y="126841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2987675" y="2565400"/>
            <a:ext cx="3673475" cy="1368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7200" b="1">
                <a:solidFill>
                  <a:srgbClr val="009900"/>
                </a:solidFill>
                <a:latin typeface="Algerian" pitchFamily="82" charset="0"/>
              </a:rPr>
              <a:t>I</a:t>
            </a:r>
            <a:r>
              <a:rPr lang="pt-BR" sz="7200" b="1">
                <a:solidFill>
                  <a:srgbClr val="FF3300"/>
                </a:solidFill>
                <a:latin typeface="Algerian" pitchFamily="82" charset="0"/>
              </a:rPr>
              <a:t>      </a:t>
            </a:r>
            <a:r>
              <a:rPr lang="pt-BR" sz="7200" b="1">
                <a:solidFill>
                  <a:srgbClr val="009900"/>
                </a:solidFill>
                <a:latin typeface="Blackadder ITC" pitchFamily="82" charset="0"/>
              </a:rPr>
              <a:t>CO</a:t>
            </a:r>
            <a:r>
              <a:rPr lang="pt-BR" sz="7200" b="1" baseline="-25000">
                <a:solidFill>
                  <a:srgbClr val="009900"/>
                </a:solidFill>
                <a:latin typeface="Blackadder ITC" pitchFamily="82" charset="0"/>
              </a:rPr>
              <a:t>2</a:t>
            </a:r>
            <a:endParaRPr lang="pt-BR">
              <a:solidFill>
                <a:srgbClr val="009900"/>
              </a:solidFill>
              <a:latin typeface="Blackadder ITC" pitchFamily="82" charset="0"/>
            </a:endParaRPr>
          </a:p>
        </p:txBody>
      </p:sp>
      <p:pic>
        <p:nvPicPr>
          <p:cNvPr id="85013" name="Picture 21" descr="coraç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2781300"/>
            <a:ext cx="790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2987675" y="115888"/>
            <a:ext cx="4321175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www.icat.ufal.br/laboratorio/clima</a:t>
            </a:r>
          </a:p>
        </p:txBody>
      </p:sp>
    </p:spTree>
    <p:extLst>
      <p:ext uri="{BB962C8B-B14F-4D97-AF65-F5344CB8AC3E}">
        <p14:creationId xmlns:p14="http://schemas.microsoft.com/office/powerpoint/2010/main" val="35708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 autoUpdateAnimBg="0"/>
      <p:bldP spid="79885" grpId="0"/>
      <p:bldP spid="85012" grpId="0" animBg="1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4375" y="785813"/>
            <a:ext cx="795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AQUECIMENTO  GLOBAL  ANTROPOGÊNICO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 </a:t>
            </a:r>
            <a:r>
              <a:rPr lang="pt-BR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pt-BR" sz="2400" b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2400" b="1" baseline="-250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LIBERADO PELA QUEIMA DE COMBUSTÍVEIS FÓSSEIS , COMO PETRÓLEO, CARVÃO MINERAL E GÁS NATURAL, </a:t>
            </a: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NÃO CONTROLA </a:t>
            </a:r>
            <a:r>
              <a:rPr lang="pt-BR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CLIMA GLOBAL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650" y="2852738"/>
            <a:ext cx="8215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O METANO</a:t>
            </a:r>
            <a:r>
              <a:rPr lang="pt-BR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LIBERADO PELA FERMENTAÇÃO ANAERÓBIA DA MATERIAL VEGETAL (ARROZAIS, RUMINANTES, CUPINS), </a:t>
            </a:r>
            <a:r>
              <a:rPr lang="pt-BR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ESTÁ ESTÁVEL HÁ 20 ANOS</a:t>
            </a:r>
            <a:r>
              <a:rPr lang="pt-BR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Gilvan\Desktop\fotoku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4"/>
          <p:cNvSpPr>
            <a:spLocks noChangeArrowheads="1"/>
          </p:cNvSpPr>
          <p:nvPr/>
        </p:nvSpPr>
        <p:spPr bwMode="auto">
          <a:xfrm>
            <a:off x="5857875" y="1143000"/>
            <a:ext cx="3057525" cy="2286000"/>
          </a:xfrm>
          <a:prstGeom prst="cloudCallout">
            <a:avLst>
              <a:gd name="adj1" fmla="val -105426"/>
              <a:gd name="adj2" fmla="val 92917"/>
            </a:avLst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pt-BR" sz="2400">
              <a:latin typeface="Times New Roman" charset="0"/>
            </a:endParaRP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6143625" y="1857375"/>
            <a:ext cx="257175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CADÊ O NOSSO METANO, MUUU? !</a:t>
            </a:r>
            <a:endParaRPr lang="pt-BR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16013" y="404813"/>
            <a:ext cx="7239000" cy="457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CONCENTRAÇÃO MÉDIA GLOBAL DE METANO</a:t>
            </a:r>
            <a:endParaRPr lang="pt-BR" sz="2400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 rot="-5400000">
            <a:off x="-1563687" y="3155950"/>
            <a:ext cx="3886200" cy="4000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CONCENTRAÇÃO (</a:t>
            </a:r>
            <a:r>
              <a:rPr lang="pt-BR" sz="20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ppbv</a:t>
            </a:r>
            <a:r>
              <a:rPr lang="pt-B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pt-BR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Imagem 8" descr="methane_2009_MO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57250"/>
            <a:ext cx="8353425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172450" y="2205038"/>
            <a:ext cx="35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80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</a:t>
            </a:r>
            <a:endParaRPr lang="pt-BR" sz="280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572000" y="6308725"/>
            <a:ext cx="863600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>
                <a:solidFill>
                  <a:srgbClr val="009900"/>
                </a:solidFill>
                <a:cs typeface="Arial" charset="0"/>
              </a:rPr>
              <a:t>ANO</a:t>
            </a:r>
            <a:endParaRPr lang="pt-BR" sz="2000">
              <a:solidFill>
                <a:srgbClr val="0099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1" descr="methane_growthr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82454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CaixaDeTexto 2"/>
          <p:cNvSpPr txBox="1">
            <a:spLocks noChangeArrowheads="1"/>
          </p:cNvSpPr>
          <p:nvPr/>
        </p:nvSpPr>
        <p:spPr bwMode="auto">
          <a:xfrm>
            <a:off x="4429125" y="6143625"/>
            <a:ext cx="1000125" cy="400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>
                <a:solidFill>
                  <a:srgbClr val="009900"/>
                </a:solidFill>
                <a:latin typeface="Calibri" pitchFamily="34" charset="0"/>
                <a:cs typeface="Arial" charset="0"/>
              </a:rPr>
              <a:t>ANO</a:t>
            </a:r>
          </a:p>
        </p:txBody>
      </p:sp>
      <p:sp>
        <p:nvSpPr>
          <p:cNvPr id="49156" name="CaixaDeTexto 4"/>
          <p:cNvSpPr txBox="1">
            <a:spLocks noChangeArrowheads="1"/>
          </p:cNvSpPr>
          <p:nvPr/>
        </p:nvSpPr>
        <p:spPr bwMode="auto">
          <a:xfrm rot="-5400000">
            <a:off x="-2014537" y="3157538"/>
            <a:ext cx="5429250" cy="400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>
                <a:solidFill>
                  <a:srgbClr val="009900"/>
                </a:solidFill>
                <a:latin typeface="Calibri" pitchFamily="34" charset="0"/>
                <a:cs typeface="Arial" charset="0"/>
              </a:rPr>
              <a:t>TAXA  DE CRESCIMENTO ANUAL (ppbv/a)</a:t>
            </a:r>
          </a:p>
        </p:txBody>
      </p:sp>
      <p:sp>
        <p:nvSpPr>
          <p:cNvPr id="27653" name="CaixaDeTexto 6"/>
          <p:cNvSpPr txBox="1">
            <a:spLocks noChangeArrowheads="1"/>
          </p:cNvSpPr>
          <p:nvPr/>
        </p:nvSpPr>
        <p:spPr bwMode="auto">
          <a:xfrm>
            <a:off x="6227763" y="5013325"/>
            <a:ext cx="148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LA NIÑA</a:t>
            </a:r>
            <a:endParaRPr lang="pt-B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9158" name="CaixaDeTexto 7"/>
          <p:cNvSpPr txBox="1">
            <a:spLocks noChangeArrowheads="1"/>
          </p:cNvSpPr>
          <p:nvPr/>
        </p:nvSpPr>
        <p:spPr bwMode="auto">
          <a:xfrm>
            <a:off x="6443663" y="981075"/>
            <a:ext cx="136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>
                <a:solidFill>
                  <a:srgbClr val="FF0000"/>
                </a:solidFill>
                <a:cs typeface="Arial" charset="0"/>
              </a:rPr>
              <a:t>EL NIÑO</a:t>
            </a:r>
            <a:r>
              <a:rPr lang="pt-BR" sz="2000" b="1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 </a:t>
            </a:r>
            <a:endParaRPr lang="pt-B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9159" name="CaixaDeTexto 8"/>
          <p:cNvSpPr txBox="1">
            <a:spLocks noChangeArrowheads="1"/>
          </p:cNvSpPr>
          <p:nvPr/>
        </p:nvSpPr>
        <p:spPr bwMode="auto">
          <a:xfrm>
            <a:off x="3492500" y="908050"/>
            <a:ext cx="1724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>
                <a:solidFill>
                  <a:srgbClr val="FF0000"/>
                </a:solidFill>
                <a:cs typeface="Arial" charset="0"/>
              </a:rPr>
              <a:t>PINATUBO</a:t>
            </a:r>
            <a:r>
              <a:rPr lang="pt-BR" sz="2000" b="1">
                <a:solidFill>
                  <a:srgbClr val="FF0000"/>
                </a:solidFill>
                <a:cs typeface="Arial" charset="0"/>
                <a:sym typeface="Wingdings 3" pitchFamily="18" charset="2"/>
              </a:rPr>
              <a:t></a:t>
            </a:r>
            <a:endParaRPr lang="pt-BR" sz="20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9160" name="CaixaDeTexto 7"/>
          <p:cNvSpPr txBox="1">
            <a:spLocks noChangeArrowheads="1"/>
          </p:cNvSpPr>
          <p:nvPr/>
        </p:nvSpPr>
        <p:spPr bwMode="auto">
          <a:xfrm>
            <a:off x="827088" y="188913"/>
            <a:ext cx="774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400" b="1">
                <a:solidFill>
                  <a:srgbClr val="00B050"/>
                </a:solidFill>
                <a:latin typeface="Calibri" pitchFamily="34" charset="0"/>
                <a:cs typeface="Arial" charset="0"/>
              </a:rPr>
              <a:t>TAXA DE CRESCIMENTO ANUAL DO METANO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14400" y="6096000"/>
            <a:ext cx="619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DJF</a:t>
            </a:r>
            <a:endParaRPr lang="pt-BR" b="1">
              <a:cs typeface="Arial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971800" y="60960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MAM</a:t>
            </a:r>
            <a:endParaRPr lang="pt-BR" b="1">
              <a:cs typeface="Arial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34000" y="6096000"/>
            <a:ext cx="72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JJA</a:t>
            </a:r>
            <a:endParaRPr lang="pt-BR" b="1">
              <a:cs typeface="Arial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543800" y="60960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cs typeface="Arial" charset="0"/>
              </a:rPr>
              <a:t>SON</a:t>
            </a:r>
            <a:endParaRPr lang="pt-BR" b="1">
              <a:cs typeface="Arial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581400" y="914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A1B – 2015/39</a:t>
            </a:r>
            <a:endParaRPr lang="pt-BR" b="1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0183" name="Picture 7" descr="change_future_precip_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10000"/>
            <a:ext cx="2286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change_future_precip_DJF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22860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change_future_precip_J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2286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change_future_precip_M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810000"/>
            <a:ext cx="2286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 descr="change_nfuture_precip_S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3700" y="1185863"/>
            <a:ext cx="22860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 descr="change_nfuture_precip_DJ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" y="1187450"/>
            <a:ext cx="22860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 descr="change_nfuture_precip_J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182688"/>
            <a:ext cx="22860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 descr="change_nfuture_precip_MA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1185863"/>
            <a:ext cx="22860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5" descr="change_future_precip_DJF"/>
          <p:cNvPicPr>
            <a:picLocks noChangeAspect="1" noChangeArrowheads="1"/>
          </p:cNvPicPr>
          <p:nvPr/>
        </p:nvPicPr>
        <p:blipFill>
          <a:blip r:embed="rId3" cstate="print"/>
          <a:srcRect l="9584" t="95361" r="10312"/>
          <a:stretch>
            <a:fillRect/>
          </a:stretch>
        </p:blipFill>
        <p:spPr bwMode="auto">
          <a:xfrm>
            <a:off x="1519238" y="6400800"/>
            <a:ext cx="610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3665538" y="3581400"/>
            <a:ext cx="1812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A1B-2075/99</a:t>
            </a:r>
            <a:endParaRPr lang="pt-BR" b="1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084263" y="2622550"/>
            <a:ext cx="39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027363" y="1916113"/>
            <a:ext cx="39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5332413" y="1757363"/>
            <a:ext cx="39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7348538" y="1700213"/>
            <a:ext cx="39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7543800" y="42672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5187950" y="456565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3048000" y="4648200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971550" y="5070475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5348288" y="2636838"/>
            <a:ext cx="30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8516938" y="2565400"/>
            <a:ext cx="303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5105400" y="54102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FF0000"/>
                </a:solidFill>
              </a:rPr>
              <a:t>   -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250825" y="26035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cs typeface="Arial" charset="0"/>
              </a:rPr>
              <a:t> </a:t>
            </a:r>
            <a:r>
              <a:rPr lang="pt-BR" b="1">
                <a:solidFill>
                  <a:srgbClr val="008000"/>
                </a:solidFill>
                <a:cs typeface="Arial" charset="0"/>
              </a:rPr>
              <a:t>VARIAÇÃO DA PRECIPITAÇÃO (%) COM AQUECIMENTO GLOBAL (MODELO MRI- JMA) RELATIVA À 1979 -2005</a:t>
            </a:r>
            <a:r>
              <a:rPr lang="pt-BR">
                <a:cs typeface="Arial" charset="0"/>
              </a:rPr>
              <a:t> </a:t>
            </a: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5292725" y="5486400"/>
            <a:ext cx="498475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7924800" y="4648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5257800" y="2667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8077200" y="457200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8382000" y="25908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8" name="Oval 29"/>
          <p:cNvSpPr>
            <a:spLocks noChangeArrowheads="1"/>
          </p:cNvSpPr>
          <p:nvPr/>
        </p:nvSpPr>
        <p:spPr bwMode="auto">
          <a:xfrm>
            <a:off x="2987675" y="1916113"/>
            <a:ext cx="498475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79" name="Oval 29"/>
          <p:cNvSpPr>
            <a:spLocks noChangeArrowheads="1"/>
          </p:cNvSpPr>
          <p:nvPr/>
        </p:nvSpPr>
        <p:spPr bwMode="auto">
          <a:xfrm>
            <a:off x="2987675" y="4652963"/>
            <a:ext cx="498475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animBg="1"/>
      <p:bldP spid="6174" grpId="0" animBg="1"/>
      <p:bldP spid="6175" grpId="0" animBg="1"/>
      <p:bldP spid="6177" grpId="0" animBg="1"/>
      <p:bldP spid="6178" grpId="0" animBg="1"/>
      <p:bldP spid="61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2"/>
          <p:cNvSpPr txBox="1">
            <a:spLocks noChangeArrowheads="1"/>
          </p:cNvSpPr>
          <p:nvPr/>
        </p:nvSpPr>
        <p:spPr bwMode="auto">
          <a:xfrm>
            <a:off x="714375" y="1714500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>
                <a:solidFill>
                  <a:srgbClr val="FFFF00"/>
                </a:solidFill>
                <a:cs typeface="Arial" charset="0"/>
              </a:rPr>
              <a:t> DADOS DA ESTAÇÃO DE VOSTOK (ANTÁRTICA) MOSTRARAM QUE AS TEMPERATURAS DOS 3 ÚLTIMOS INTERGLACIAIS FORAM </a:t>
            </a:r>
            <a:r>
              <a:rPr lang="pt-BR" sz="2000" b="1">
                <a:solidFill>
                  <a:srgbClr val="FF0000"/>
                </a:solidFill>
                <a:cs typeface="Arial" charset="0"/>
              </a:rPr>
              <a:t>6°C A 10°C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SUPERIORES ÀS DO INTERGLACIAL ATUAL ( SIME ET AL, NATURE 19/11/2009)</a:t>
            </a:r>
          </a:p>
        </p:txBody>
      </p:sp>
      <p:sp>
        <p:nvSpPr>
          <p:cNvPr id="7171" name="CaixaDeTexto 3"/>
          <p:cNvSpPr txBox="1">
            <a:spLocks noChangeArrowheads="1"/>
          </p:cNvSpPr>
          <p:nvPr/>
        </p:nvSpPr>
        <p:spPr bwMode="auto">
          <a:xfrm>
            <a:off x="714375" y="3214688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>
                <a:solidFill>
                  <a:schemeClr val="bg1"/>
                </a:solidFill>
                <a:cs typeface="Arial" charset="0"/>
              </a:rPr>
              <a:t> 10 MIL ANOS ANTES DO PRESENTE, OCORRERAM, NO MÍNIMO,  4 PERÍODOS QUENTES SIGNIFICATIVOS.</a:t>
            </a:r>
          </a:p>
        </p:txBody>
      </p:sp>
      <p:sp>
        <p:nvSpPr>
          <p:cNvPr id="7172" name="CaixaDeTexto 1"/>
          <p:cNvSpPr txBox="1">
            <a:spLocks noChangeArrowheads="1"/>
          </p:cNvSpPr>
          <p:nvPr/>
        </p:nvSpPr>
        <p:spPr bwMode="auto">
          <a:xfrm>
            <a:off x="714375" y="642938"/>
            <a:ext cx="7531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99FF66"/>
                </a:solidFill>
                <a:cs typeface="Arial" charset="0"/>
              </a:rPr>
              <a:t>O CLIMA GLOBAL VARIA NATURALMENTE E JÁ ESTEVE MAIS </a:t>
            </a:r>
            <a:r>
              <a:rPr lang="pt-BR" sz="2800" b="1">
                <a:solidFill>
                  <a:srgbClr val="FF0000"/>
                </a:solidFill>
                <a:cs typeface="Arial" charset="0"/>
              </a:rPr>
              <a:t>QUENTE</a:t>
            </a:r>
            <a:r>
              <a:rPr lang="pt-BR" sz="2800" b="1">
                <a:solidFill>
                  <a:srgbClr val="99FF66"/>
                </a:solidFill>
                <a:cs typeface="Arial" charset="0"/>
              </a:rPr>
              <a:t> NO PASSADO</a:t>
            </a:r>
          </a:p>
        </p:txBody>
      </p:sp>
      <p:sp>
        <p:nvSpPr>
          <p:cNvPr id="7173" name="CaixaDeTexto 4"/>
          <p:cNvSpPr txBox="1">
            <a:spLocks noChangeArrowheads="1"/>
          </p:cNvSpPr>
          <p:nvPr/>
        </p:nvSpPr>
        <p:spPr bwMode="auto">
          <a:xfrm>
            <a:off x="785813" y="4143375"/>
            <a:ext cx="777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b="1">
                <a:solidFill>
                  <a:srgbClr val="99FFCC"/>
                </a:solidFill>
                <a:cs typeface="Arial" charset="0"/>
              </a:rPr>
              <a:t> NOS ÚLTIMOS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130 ANOS</a:t>
            </a:r>
            <a:r>
              <a:rPr lang="pt-BR" sz="2000" b="1">
                <a:solidFill>
                  <a:srgbClr val="99FFCC"/>
                </a:solidFill>
                <a:cs typeface="Arial" charset="0"/>
              </a:rPr>
              <a:t>, AS TEMPERATURAS ESTIVERAM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MAIS ELEVADAS </a:t>
            </a:r>
            <a:r>
              <a:rPr lang="pt-BR" sz="2000" b="1">
                <a:solidFill>
                  <a:srgbClr val="99FFCC"/>
                </a:solidFill>
                <a:cs typeface="Arial" charset="0"/>
              </a:rPr>
              <a:t>QUE AS ATUAIS NOS ANOS </a:t>
            </a:r>
            <a:r>
              <a:rPr lang="pt-BR" sz="2000" b="1">
                <a:solidFill>
                  <a:srgbClr val="FFFF00"/>
                </a:solidFill>
                <a:cs typeface="Arial" charset="0"/>
              </a:rPr>
              <a:t>1930 - 1940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1203" name="Picture 4" descr="CHUVA_ALTOPARAGU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3388"/>
            <a:ext cx="85344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2484438" y="4868863"/>
            <a:ext cx="19431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t-BR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FASE FRIA</a:t>
            </a:r>
            <a:r>
              <a:rPr lang="pt-BR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 3" pitchFamily="18" charset="2"/>
              </a:rPr>
              <a:t>           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5003800" y="3716338"/>
            <a:ext cx="576263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3" pitchFamily="18" charset="2"/>
              </a:rPr>
              <a:t></a:t>
            </a:r>
            <a:endParaRPr lang="pt-BR" sz="2800">
              <a:solidFill>
                <a:schemeClr val="bg2"/>
              </a:solidFill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940425" y="4941888"/>
            <a:ext cx="24495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FASE QUENTE </a:t>
            </a:r>
            <a:endParaRPr lang="pt-BR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3" pitchFamily="18" charset="2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5334000" y="6400800"/>
            <a:ext cx="3657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>
                <a:solidFill>
                  <a:srgbClr val="0000FF"/>
                </a:solidFill>
                <a:latin typeface="Arial Narrow" pitchFamily="34" charset="0"/>
              </a:rPr>
              <a:t>FONTE DE DADOS: ESRL/PSD/NOAA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m 2" descr="CLIMATE_LAST_3000YR_MO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86852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CaixaDeTexto 3"/>
          <p:cNvSpPr txBox="1">
            <a:spLocks noChangeArrowheads="1"/>
          </p:cNvSpPr>
          <p:nvPr/>
        </p:nvSpPr>
        <p:spPr bwMode="auto">
          <a:xfrm>
            <a:off x="2627313" y="2205038"/>
            <a:ext cx="1657350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FF0000"/>
                </a:solidFill>
                <a:cs typeface="Arial" charset="0"/>
              </a:rPr>
              <a:t>AQUECIMENTO MEDIEVAL</a:t>
            </a:r>
          </a:p>
        </p:txBody>
      </p:sp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6300788" y="1916113"/>
            <a:ext cx="165576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FF0000"/>
                </a:solidFill>
                <a:cs typeface="Arial" charset="0"/>
              </a:rPr>
              <a:t>AQUECIMENTO ROMANO</a:t>
            </a:r>
          </a:p>
        </p:txBody>
      </p:sp>
      <p:sp>
        <p:nvSpPr>
          <p:cNvPr id="52229" name="CaixaDeTexto 5"/>
          <p:cNvSpPr txBox="1">
            <a:spLocks noChangeArrowheads="1"/>
          </p:cNvSpPr>
          <p:nvPr/>
        </p:nvSpPr>
        <p:spPr bwMode="auto">
          <a:xfrm>
            <a:off x="4572000" y="5157788"/>
            <a:ext cx="165576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cs typeface="Arial" charset="0"/>
              </a:rPr>
              <a:t>ERAS NEGRAS</a:t>
            </a:r>
          </a:p>
        </p:txBody>
      </p:sp>
      <p:sp>
        <p:nvSpPr>
          <p:cNvPr id="52230" name="CaixaDeTexto 6"/>
          <p:cNvSpPr txBox="1">
            <a:spLocks noChangeArrowheads="1"/>
          </p:cNvSpPr>
          <p:nvPr/>
        </p:nvSpPr>
        <p:spPr bwMode="auto">
          <a:xfrm>
            <a:off x="900113" y="4941888"/>
            <a:ext cx="165576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3366FF"/>
                </a:solidFill>
                <a:cs typeface="Arial" charset="0"/>
              </a:rPr>
              <a:t>PEQUENA ERA GLACIAL</a:t>
            </a:r>
          </a:p>
        </p:txBody>
      </p:sp>
      <p:sp>
        <p:nvSpPr>
          <p:cNvPr id="52231" name="CaixaDeTexto 7"/>
          <p:cNvSpPr txBox="1">
            <a:spLocks noChangeArrowheads="1"/>
          </p:cNvSpPr>
          <p:nvPr/>
        </p:nvSpPr>
        <p:spPr bwMode="auto">
          <a:xfrm>
            <a:off x="611188" y="5805488"/>
            <a:ext cx="1223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rgbClr val="0066FF"/>
                </a:solidFill>
                <a:cs typeface="Arial" charset="0"/>
                <a:sym typeface="Wingdings 3" pitchFamily="18" charset="2"/>
              </a:rPr>
              <a:t></a:t>
            </a:r>
            <a:endParaRPr lang="pt-BR" sz="1400" b="1">
              <a:solidFill>
                <a:srgbClr val="0066FF"/>
              </a:solidFill>
              <a:cs typeface="Arial" charset="0"/>
            </a:endParaRPr>
          </a:p>
          <a:p>
            <a:r>
              <a:rPr lang="pt-BR" sz="1400" b="1">
                <a:solidFill>
                  <a:srgbClr val="0066FF"/>
                </a:solidFill>
                <a:cs typeface="Arial" charset="0"/>
              </a:rPr>
              <a:t>PRESENTE</a:t>
            </a:r>
          </a:p>
        </p:txBody>
      </p:sp>
      <p:sp>
        <p:nvSpPr>
          <p:cNvPr id="52232" name="CaixaDeTexto 8"/>
          <p:cNvSpPr txBox="1">
            <a:spLocks noChangeArrowheads="1"/>
          </p:cNvSpPr>
          <p:nvPr/>
        </p:nvSpPr>
        <p:spPr bwMode="auto">
          <a:xfrm>
            <a:off x="4067175" y="6092825"/>
            <a:ext cx="2233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rgbClr val="0066FF"/>
                </a:solidFill>
                <a:cs typeface="Arial" charset="0"/>
              </a:rPr>
              <a:t>ANOS ANTERIORES  </a:t>
            </a:r>
            <a:r>
              <a:rPr lang="pt-BR" sz="1400" b="1">
                <a:solidFill>
                  <a:srgbClr val="0066FF"/>
                </a:solidFill>
                <a:cs typeface="Arial" charset="0"/>
                <a:sym typeface="Wingdings 3" pitchFamily="18" charset="2"/>
              </a:rPr>
              <a:t></a:t>
            </a:r>
            <a:endParaRPr lang="pt-BR" sz="1400" b="1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52233" name="CaixaDeTexto 9"/>
          <p:cNvSpPr txBox="1">
            <a:spLocks noChangeArrowheads="1"/>
          </p:cNvSpPr>
          <p:nvPr/>
        </p:nvSpPr>
        <p:spPr bwMode="auto">
          <a:xfrm>
            <a:off x="323850" y="5589588"/>
            <a:ext cx="360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52234" name="CaixaDeTexto 10"/>
          <p:cNvSpPr txBox="1">
            <a:spLocks noChangeArrowheads="1"/>
          </p:cNvSpPr>
          <p:nvPr/>
        </p:nvSpPr>
        <p:spPr bwMode="auto">
          <a:xfrm rot="-5400000">
            <a:off x="-710405" y="3094831"/>
            <a:ext cx="208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cs typeface="Arial" charset="0"/>
              </a:rPr>
              <a:t>TEMPERATURA (°C)</a:t>
            </a:r>
          </a:p>
        </p:txBody>
      </p:sp>
      <p:sp>
        <p:nvSpPr>
          <p:cNvPr id="52235" name="CaixaDeTexto 11"/>
          <p:cNvSpPr txBox="1">
            <a:spLocks noChangeArrowheads="1"/>
          </p:cNvSpPr>
          <p:nvPr/>
        </p:nvSpPr>
        <p:spPr bwMode="auto">
          <a:xfrm>
            <a:off x="2051050" y="260350"/>
            <a:ext cx="51847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FF0000"/>
                </a:solidFill>
                <a:cs typeface="Arial" charset="0"/>
              </a:rPr>
              <a:t>VARIAÇÃO DA TEMPERATURA MAR SARGAÇOS - ATLÂNTICO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940425" y="4868863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ym typeface="Wingdings 3" pitchFamily="18" charset="2"/>
              </a:rPr>
              <a:t></a:t>
            </a:r>
            <a:r>
              <a:rPr lang="pt-BR" sz="1600" b="1"/>
              <a:t>700 AC - 200 DC</a:t>
            </a:r>
            <a:r>
              <a:rPr lang="pt-BR" sz="1600" b="1">
                <a:sym typeface="Wingdings 3" pitchFamily="18" charset="2"/>
              </a:rPr>
              <a:t>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484438" y="4868863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>
                <a:sym typeface="Wingdings 3" pitchFamily="18" charset="2"/>
              </a:rPr>
              <a:t></a:t>
            </a:r>
            <a:r>
              <a:rPr lang="pt-BR" sz="1600" b="1"/>
              <a:t>800-1200 DC</a:t>
            </a:r>
            <a:r>
              <a:rPr lang="pt-BR" sz="1600" b="1">
                <a:sym typeface="Wingdings 3" pitchFamily="18" charset="2"/>
              </a:rPr>
              <a:t>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PUDEL_ALTOPARAGUAY_M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850900"/>
            <a:ext cx="83439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1692275" y="476250"/>
            <a:ext cx="633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cs typeface="Arial" charset="0"/>
              </a:rPr>
              <a:t>PRECIPITAÇÃO ALTO PARAGUAI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7596188" y="105251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FF"/>
                </a:solidFill>
                <a:cs typeface="Arial" charset="0"/>
              </a:rPr>
              <a:t>1947-76</a:t>
            </a: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7596188" y="13414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3300"/>
                </a:solidFill>
                <a:cs typeface="Arial" charset="0"/>
              </a:rPr>
              <a:t>1977-98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403350" y="1196975"/>
            <a:ext cx="5032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  <a:latin typeface="Arial Narrow" pitchFamily="34" charset="0"/>
                <a:cs typeface="Arial" charset="0"/>
                <a:sym typeface="Wingdings 3" pitchFamily="18" charset="2"/>
              </a:rPr>
              <a:t>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ARAGUAI_LADA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851275" y="4724400"/>
            <a:ext cx="32416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 3" pitchFamily="18" charset="2"/>
              </a:rPr>
              <a:t>     </a:t>
            </a:r>
            <a:r>
              <a:rPr lang="pt-BR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 3" pitchFamily="18" charset="2"/>
              </a:rPr>
              <a:t>FASE FRIA</a:t>
            </a:r>
            <a:r>
              <a:rPr lang="pt-BR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 3" pitchFamily="18" charset="2"/>
              </a:rPr>
              <a:t>     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643438" y="2060575"/>
            <a:ext cx="1189037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EL NIÑO 57 / 59 </a:t>
            </a:r>
            <a:r>
              <a:rPr lang="pt-BR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 3" pitchFamily="18" charset="2"/>
              </a:rPr>
              <a:t></a:t>
            </a:r>
            <a:endParaRPr lang="pt-BR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857500" y="457200"/>
            <a:ext cx="3429000" cy="9445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RIO PARAGUAI </a:t>
            </a:r>
            <a:r>
              <a:rPr lang="pt-BR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(LADÁRIO)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066800" y="3429000"/>
            <a:ext cx="2895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1042988" y="3429000"/>
            <a:ext cx="7848600" cy="0"/>
          </a:xfrm>
          <a:prstGeom prst="line">
            <a:avLst/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443663" y="1916113"/>
            <a:ext cx="270033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 3" pitchFamily="18" charset="2"/>
              </a:rPr>
              <a:t> </a:t>
            </a: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FASE QUENTE 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Wingdings 3" pitchFamily="18" charset="2"/>
              </a:rPr>
              <a:t>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334000" y="6400800"/>
            <a:ext cx="3657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>
                <a:solidFill>
                  <a:srgbClr val="0000FF"/>
                </a:solidFill>
                <a:latin typeface="Arial Narrow" pitchFamily="34" charset="0"/>
              </a:rPr>
              <a:t>FONTE DE DADOS: HIDROWEB / ANA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 rot="900000">
            <a:off x="3851275" y="3500438"/>
            <a:ext cx="33845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FF0000"/>
                </a:solidFill>
                <a:latin typeface="Arial Narrow" pitchFamily="34" charset="0"/>
              </a:rPr>
              <a:t>----------------------------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011863" y="2708275"/>
            <a:ext cx="33845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FF0000"/>
                </a:solidFill>
                <a:latin typeface="Arial Narrow" pitchFamily="34" charset="0"/>
              </a:rPr>
              <a:t>-------------------------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22" grpId="0" autoUpdateAnimBg="0"/>
      <p:bldP spid="115723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m 2" descr="DELTAP_RS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152525"/>
            <a:ext cx="79200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CaixaDeTexto 4"/>
          <p:cNvSpPr txBox="1">
            <a:spLocks noChangeArrowheads="1"/>
          </p:cNvSpPr>
          <p:nvPr/>
        </p:nvSpPr>
        <p:spPr bwMode="auto">
          <a:xfrm>
            <a:off x="1428750" y="285750"/>
            <a:ext cx="600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FFFF00"/>
                </a:solidFill>
                <a:cs typeface="Arial" charset="0"/>
              </a:rPr>
              <a:t>RS - DESVIOS DA PRECIPITAÇÃO  (MÉDIA 1977-1998)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429000" y="4714875"/>
            <a:ext cx="3230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Wingdings 3" pitchFamily="18" charset="2"/>
              </a:rPr>
              <a:t>        1942 – 1978       </a:t>
            </a:r>
            <a:endParaRPr lang="pt-BR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pt-BR" sz="2000" b="1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5301" name="CaixaDeTexto 5"/>
          <p:cNvSpPr txBox="1">
            <a:spLocks noChangeArrowheads="1"/>
          </p:cNvSpPr>
          <p:nvPr/>
        </p:nvSpPr>
        <p:spPr bwMode="auto">
          <a:xfrm>
            <a:off x="4067175" y="6237288"/>
            <a:ext cx="207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FFFF00"/>
                </a:solidFill>
                <a:cs typeface="Arial" charset="0"/>
              </a:rPr>
              <a:t>ANOS</a:t>
            </a:r>
          </a:p>
        </p:txBody>
      </p:sp>
      <p:sp>
        <p:nvSpPr>
          <p:cNvPr id="55302" name="CaixaDeTexto 4"/>
          <p:cNvSpPr txBox="1">
            <a:spLocks noChangeArrowheads="1"/>
          </p:cNvSpPr>
          <p:nvPr/>
        </p:nvSpPr>
        <p:spPr bwMode="auto">
          <a:xfrm rot="-5400000">
            <a:off x="-985044" y="2648744"/>
            <a:ext cx="292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FFFF00"/>
                </a:solidFill>
                <a:cs typeface="Arial" charset="0"/>
              </a:rPr>
              <a:t>DESVIOS (ºC)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m 2" descr="TN_SERIE_RS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152525"/>
            <a:ext cx="79200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CaixaDeTexto 3"/>
          <p:cNvSpPr txBox="1">
            <a:spLocks noChangeArrowheads="1"/>
          </p:cNvSpPr>
          <p:nvPr/>
        </p:nvSpPr>
        <p:spPr bwMode="auto">
          <a:xfrm>
            <a:off x="642938" y="357188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FFFF00"/>
                </a:solidFill>
                <a:cs typeface="Arial" charset="0"/>
              </a:rPr>
              <a:t>RS – DESVIOS TEMPERATURA MÍNIMA </a:t>
            </a:r>
          </a:p>
          <a:p>
            <a:pPr algn="ctr"/>
            <a:r>
              <a:rPr lang="pt-BR" sz="2400" b="1">
                <a:solidFill>
                  <a:srgbClr val="FFFF00"/>
                </a:solidFill>
                <a:cs typeface="Arial" charset="0"/>
              </a:rPr>
              <a:t>(MÉDIA 1977-1998)</a:t>
            </a:r>
          </a:p>
        </p:txBody>
      </p:sp>
      <p:sp>
        <p:nvSpPr>
          <p:cNvPr id="56324" name="CaixaDeTexto 4"/>
          <p:cNvSpPr txBox="1">
            <a:spLocks noChangeArrowheads="1"/>
          </p:cNvSpPr>
          <p:nvPr/>
        </p:nvSpPr>
        <p:spPr bwMode="auto">
          <a:xfrm rot="-5400000">
            <a:off x="-985044" y="2648744"/>
            <a:ext cx="292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FFFF00"/>
                </a:solidFill>
                <a:cs typeface="Arial" charset="0"/>
              </a:rPr>
              <a:t>DESVIOS (ºC)</a:t>
            </a:r>
          </a:p>
        </p:txBody>
      </p:sp>
      <p:sp>
        <p:nvSpPr>
          <p:cNvPr id="56325" name="CaixaDeTexto 5"/>
          <p:cNvSpPr txBox="1">
            <a:spLocks noChangeArrowheads="1"/>
          </p:cNvSpPr>
          <p:nvPr/>
        </p:nvSpPr>
        <p:spPr bwMode="auto">
          <a:xfrm>
            <a:off x="4067175" y="6237288"/>
            <a:ext cx="207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FFFF00"/>
                </a:solidFill>
                <a:cs typeface="Arial" charset="0"/>
              </a:rPr>
              <a:t>ANOS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372225" y="3500438"/>
            <a:ext cx="71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3366FF"/>
                </a:solidFill>
                <a:sym typeface="Wingdings 3" pitchFamily="18" charset="2"/>
              </a:rPr>
              <a:t></a:t>
            </a:r>
            <a:endParaRPr lang="pt-BR" sz="240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2" descr="TN_MENSAL_RS.JP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152525"/>
            <a:ext cx="792003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CaixaDeTexto 3"/>
          <p:cNvSpPr txBox="1">
            <a:spLocks noChangeArrowheads="1"/>
          </p:cNvSpPr>
          <p:nvPr/>
        </p:nvSpPr>
        <p:spPr bwMode="auto">
          <a:xfrm>
            <a:off x="642938" y="357188"/>
            <a:ext cx="8215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FFFF00"/>
                </a:solidFill>
                <a:cs typeface="Arial" charset="0"/>
              </a:rPr>
              <a:t>RS – DESVIOS TEMPERATURA MÍNIMA MÉDIA </a:t>
            </a:r>
          </a:p>
          <a:p>
            <a:pPr algn="ctr"/>
            <a:r>
              <a:rPr lang="pt-BR" sz="2400" b="1">
                <a:solidFill>
                  <a:srgbClr val="66FFFF"/>
                </a:solidFill>
                <a:cs typeface="Arial" charset="0"/>
              </a:rPr>
              <a:t>FASE FRIA </a:t>
            </a:r>
            <a:r>
              <a:rPr lang="pt-BR" sz="2400" b="1">
                <a:solidFill>
                  <a:srgbClr val="FFFF00"/>
                </a:solidFill>
                <a:cs typeface="Arial" charset="0"/>
              </a:rPr>
              <a:t>MENOS </a:t>
            </a:r>
            <a:r>
              <a:rPr lang="pt-BR" sz="2400" b="1">
                <a:solidFill>
                  <a:srgbClr val="FF0000"/>
                </a:solidFill>
                <a:cs typeface="Arial" charset="0"/>
              </a:rPr>
              <a:t>FASE QUENTE</a:t>
            </a:r>
            <a:r>
              <a:rPr lang="pt-BR" sz="2000" b="1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500438" y="5643563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Calibri" pitchFamily="34" charset="0"/>
                <a:sym typeface="Wingdings 3" pitchFamily="18" charset="2"/>
              </a:rPr>
              <a:t></a:t>
            </a:r>
            <a:endParaRPr lang="pt-B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429375" y="564356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Calibri" pitchFamily="34" charset="0"/>
                <a:sym typeface="Wingdings 3" pitchFamily="18" charset="2"/>
              </a:rPr>
              <a:t></a:t>
            </a:r>
            <a:endParaRPr lang="pt-B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350" name="CaixaDeTexto 4"/>
          <p:cNvSpPr txBox="1">
            <a:spLocks noChangeArrowheads="1"/>
          </p:cNvSpPr>
          <p:nvPr/>
        </p:nvSpPr>
        <p:spPr bwMode="auto">
          <a:xfrm rot="-5400000">
            <a:off x="-985044" y="2648744"/>
            <a:ext cx="292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FFFF00"/>
                </a:solidFill>
                <a:cs typeface="Arial" charset="0"/>
              </a:rPr>
              <a:t>DESVIOS (ºC)</a:t>
            </a:r>
          </a:p>
        </p:txBody>
      </p:sp>
      <p:sp>
        <p:nvSpPr>
          <p:cNvPr id="57351" name="CaixaDeTexto 5"/>
          <p:cNvSpPr txBox="1">
            <a:spLocks noChangeArrowheads="1"/>
          </p:cNvSpPr>
          <p:nvPr/>
        </p:nvSpPr>
        <p:spPr bwMode="auto">
          <a:xfrm>
            <a:off x="4067175" y="6237288"/>
            <a:ext cx="207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FFFF00"/>
                </a:solidFill>
                <a:cs typeface="Arial" charset="0"/>
              </a:rPr>
              <a:t>MESES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AZAO_PAR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0113"/>
            <a:ext cx="9144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57625" y="4643438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3300"/>
                </a:solidFill>
                <a:cs typeface="Arial" charset="0"/>
                <a:sym typeface="Wingdings 3" pitchFamily="18" charset="2"/>
              </a:rPr>
              <a:t>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372225" y="465296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3300"/>
                </a:solidFill>
                <a:cs typeface="Arial" charset="0"/>
                <a:sym typeface="Wingdings 3" pitchFamily="18" charset="2"/>
              </a:rPr>
              <a:t></a:t>
            </a:r>
          </a:p>
        </p:txBody>
      </p:sp>
      <p:sp>
        <p:nvSpPr>
          <p:cNvPr id="58373" name="CaixaDeTexto 4"/>
          <p:cNvSpPr txBox="1">
            <a:spLocks noChangeArrowheads="1"/>
          </p:cNvSpPr>
          <p:nvPr/>
        </p:nvSpPr>
        <p:spPr bwMode="auto">
          <a:xfrm>
            <a:off x="4429125" y="4714875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66FF"/>
                </a:solidFill>
                <a:cs typeface="Arial" charset="0"/>
              </a:rPr>
              <a:t>FASE FRIA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285875" y="1928813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1941- 50</a:t>
            </a: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1714500" y="357188"/>
            <a:ext cx="55451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Calibri" pitchFamily="34" charset="0"/>
              </a:rPr>
              <a:t>ITAMARATI-PETRÓPOLIS (RIO DEJANEIRO)</a:t>
            </a:r>
          </a:p>
        </p:txBody>
      </p:sp>
      <p:sp>
        <p:nvSpPr>
          <p:cNvPr id="59397" name="Text Box 8"/>
          <p:cNvSpPr txBox="1">
            <a:spLocks noChangeArrowheads="1"/>
          </p:cNvSpPr>
          <p:nvPr/>
        </p:nvSpPr>
        <p:spPr bwMode="auto">
          <a:xfrm>
            <a:off x="2571750" y="785813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latin typeface="Calibri" pitchFamily="34" charset="0"/>
              </a:rPr>
              <a:t>TEMPESTADES SEVERAS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ruangi(1947-98)N47-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876800" y="1981200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1976    </a:t>
            </a: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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CRUANGI (PE)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2971800" y="54864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Symbol" pitchFamily="18" charset="2"/>
              </a:rPr>
              <a:t>P = 1023 - 1159 = - 136 mm OU  - 12%</a:t>
            </a:r>
            <a:endParaRPr lang="pt-BR" sz="20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2362200" y="4267200"/>
            <a:ext cx="76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chemeClr val="accent1"/>
                </a:solidFill>
                <a:latin typeface="Arial Narrow" pitchFamily="34" charset="0"/>
                <a:sym typeface="Wingdings 3" pitchFamily="18" charset="2"/>
              </a:rPr>
              <a:t></a:t>
            </a:r>
            <a:endParaRPr lang="pt-BR" sz="280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7010400" y="685800"/>
            <a:ext cx="76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chemeClr val="accent1"/>
                </a:solidFill>
                <a:latin typeface="Arial Narrow" pitchFamily="34" charset="0"/>
                <a:sym typeface="Wingdings 3" pitchFamily="18" charset="2"/>
              </a:rPr>
              <a:t></a:t>
            </a:r>
            <a:endParaRPr lang="pt-BR" sz="280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8153400" y="4724400"/>
            <a:ext cx="76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chemeClr val="accent1"/>
                </a:solidFill>
                <a:latin typeface="Arial Narrow" pitchFamily="34" charset="0"/>
                <a:sym typeface="Wingdings 3" pitchFamily="18" charset="2"/>
              </a:rPr>
              <a:t></a:t>
            </a:r>
            <a:endParaRPr lang="pt-BR" sz="280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utoUpdateAnimBg="0"/>
      <p:bldP spid="175109" grpId="0" autoUpdateAnimBg="0"/>
      <p:bldP spid="175110" grpId="0" autoUpdateAnimBg="0"/>
      <p:bldP spid="175111" grpId="0" autoUpdateAnimBg="0"/>
      <p:bldP spid="1751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50" descr="artic_temp_jones79_90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225"/>
            <a:ext cx="7620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67" name="Text Box 2051"/>
          <p:cNvSpPr txBox="1">
            <a:spLocks noChangeArrowheads="1"/>
          </p:cNvSpPr>
          <p:nvPr/>
        </p:nvSpPr>
        <p:spPr bwMode="auto">
          <a:xfrm>
            <a:off x="990600" y="0"/>
            <a:ext cx="7162800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SÉRIE DA TEMPERATURA NO ÁRTICO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MÉDIA DE 8 ESTAÇÕES ENTRE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1880 E 2004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(FONTE DE DADOS :CRU/UEA-JONES ET AL)</a:t>
            </a:r>
          </a:p>
        </p:txBody>
      </p:sp>
      <p:sp>
        <p:nvSpPr>
          <p:cNvPr id="292868" name="Text Box 2052"/>
          <p:cNvSpPr txBox="1">
            <a:spLocks noChangeArrowheads="1"/>
          </p:cNvSpPr>
          <p:nvPr/>
        </p:nvSpPr>
        <p:spPr bwMode="auto">
          <a:xfrm rot="16200000">
            <a:off x="-692944" y="3479007"/>
            <a:ext cx="45005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ANOMALIAS   DE TEMPERATURA (°C)</a:t>
            </a:r>
          </a:p>
        </p:txBody>
      </p:sp>
      <p:sp>
        <p:nvSpPr>
          <p:cNvPr id="292869" name="Text Box 2053"/>
          <p:cNvSpPr txBox="1">
            <a:spLocks noChangeArrowheads="1"/>
          </p:cNvSpPr>
          <p:nvPr/>
        </p:nvSpPr>
        <p:spPr bwMode="auto">
          <a:xfrm>
            <a:off x="4572000" y="6096000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ANO</a:t>
            </a:r>
          </a:p>
        </p:txBody>
      </p:sp>
      <p:sp>
        <p:nvSpPr>
          <p:cNvPr id="11270" name="Text Box 2054"/>
          <p:cNvSpPr txBox="1">
            <a:spLocks noChangeArrowheads="1"/>
          </p:cNvSpPr>
          <p:nvPr/>
        </p:nvSpPr>
        <p:spPr bwMode="auto">
          <a:xfrm>
            <a:off x="3810000" y="495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FF0000"/>
                </a:solidFill>
                <a:latin typeface="Times New Roman" pitchFamily="18" charset="0"/>
                <a:cs typeface="Arial" charset="0"/>
                <a:sym typeface="Wingdings 3" pitchFamily="18" charset="2"/>
              </a:rPr>
              <a:t></a:t>
            </a:r>
            <a:endParaRPr lang="pt-BR" sz="24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71" name="Text Box 2055"/>
          <p:cNvSpPr txBox="1">
            <a:spLocks noChangeArrowheads="1"/>
          </p:cNvSpPr>
          <p:nvPr/>
        </p:nvSpPr>
        <p:spPr bwMode="auto">
          <a:xfrm>
            <a:off x="4267200" y="1447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FF0000"/>
                </a:solidFill>
                <a:latin typeface="Times New Roman" pitchFamily="18" charset="0"/>
                <a:cs typeface="Arial" charset="0"/>
                <a:sym typeface="Wingdings 3" pitchFamily="18" charset="2"/>
              </a:rPr>
              <a:t></a:t>
            </a:r>
          </a:p>
        </p:txBody>
      </p:sp>
      <p:sp>
        <p:nvSpPr>
          <p:cNvPr id="292872" name="Text Box 2056"/>
          <p:cNvSpPr txBox="1">
            <a:spLocks noChangeArrowheads="1"/>
          </p:cNvSpPr>
          <p:nvPr/>
        </p:nvSpPr>
        <p:spPr bwMode="auto">
          <a:xfrm>
            <a:off x="2590800" y="2057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ΔT &gt; 4°C</a:t>
            </a:r>
          </a:p>
        </p:txBody>
      </p:sp>
      <p:sp>
        <p:nvSpPr>
          <p:cNvPr id="292873" name="Text Box 2057"/>
          <p:cNvSpPr txBox="1">
            <a:spLocks noChangeArrowheads="1"/>
          </p:cNvSpPr>
          <p:nvPr/>
        </p:nvSpPr>
        <p:spPr bwMode="auto">
          <a:xfrm rot="2700000">
            <a:off x="3922712" y="2779713"/>
            <a:ext cx="371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------------------------------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7572375" y="228600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FF33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</a:t>
            </a:r>
            <a:endParaRPr lang="pt-BR" sz="2400">
              <a:solidFill>
                <a:srgbClr val="FF33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75" name="CaixaDeTexto 10"/>
          <p:cNvSpPr txBox="1">
            <a:spLocks noChangeArrowheads="1"/>
          </p:cNvSpPr>
          <p:nvPr/>
        </p:nvSpPr>
        <p:spPr bwMode="auto">
          <a:xfrm>
            <a:off x="2771775" y="537368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CO</a:t>
            </a:r>
            <a:r>
              <a:rPr lang="pt-BR" b="1" baseline="-25000">
                <a:solidFill>
                  <a:srgbClr val="FF0000"/>
                </a:solidFill>
              </a:rPr>
              <a:t>2 </a:t>
            </a:r>
            <a:r>
              <a:rPr lang="pt-BR" b="1">
                <a:solidFill>
                  <a:srgbClr val="FF0000"/>
                </a:solidFill>
              </a:rPr>
              <a:t>&lt; 300 ppm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3" grpId="0" autoUpdateAnimBg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eco-Chuvoso 1947-76 (Cruang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3434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Seco-Chuvoso 1977-98 (Cruangi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68338"/>
            <a:ext cx="42576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3276600" y="2286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CRUANGI (PE)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219200" y="2819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75%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9718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25%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486400" y="2819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70%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7086600" y="236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30%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381000" y="563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1947-76  </a:t>
            </a:r>
            <a:r>
              <a:rPr lang="pt-BR" sz="2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FRIA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4648200" y="5638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1977-98  </a:t>
            </a:r>
            <a:r>
              <a:rPr lang="pt-B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QUENTE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3429000" y="5638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99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91 DIAS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7467600" y="563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99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110 DIAS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2057400" y="61722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TOTAIS DE DIAS </a:t>
            </a:r>
            <a:r>
              <a:rPr lang="pt-BR" sz="2800" b="1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SECOS</a:t>
            </a: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E </a:t>
            </a:r>
            <a:r>
              <a:rPr lang="pt-BR" sz="28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CHUVOSOS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utoUpdateAnimBg="0"/>
      <p:bldP spid="176134" grpId="0" autoUpdateAnimBg="0"/>
      <p:bldP spid="176135" grpId="0" autoUpdateAnimBg="0"/>
      <p:bldP spid="176136" grpId="0" autoUpdateAnimBg="0"/>
      <p:bldP spid="176139" grpId="0" autoUpdateAnimBg="0"/>
      <p:bldP spid="176140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lasses 1947-76 (Cruang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7244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 descr="Classes 1977-98 (Cruangi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68338"/>
            <a:ext cx="44958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276600" y="2286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CRUANGI (PE)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7315200" y="3276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46%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2819400" y="3276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41%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9966FF"/>
                </a:solidFill>
                <a:latin typeface="Arial Narrow" pitchFamily="34" charset="0"/>
              </a:rPr>
              <a:t>21%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56388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9966FF"/>
                </a:solidFill>
                <a:latin typeface="Arial Narrow" pitchFamily="34" charset="0"/>
              </a:rPr>
              <a:t>17%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0" y="563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1947-76  </a:t>
            </a:r>
            <a:r>
              <a:rPr lang="pt-BR" sz="2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FRIA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4648200" y="5638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1977-98  </a:t>
            </a:r>
            <a:r>
              <a:rPr lang="pt-B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QUENTE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990600" y="6172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DISTRIBUIÇÃO DE </a:t>
            </a:r>
            <a:r>
              <a:rPr lang="pt-BR" sz="28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CLASSES</a:t>
            </a: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DE </a:t>
            </a: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TOTAIS DE CHUVA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utoUpdateAnimBg="0"/>
      <p:bldP spid="177158" grpId="0" autoUpdateAnimBg="0"/>
      <p:bldP spid="177159" grpId="0" autoUpdateAnimBg="0"/>
      <p:bldP spid="17716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lasses 1947-76 (Cruang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7244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Classes 1977-98 (Cruangi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68338"/>
            <a:ext cx="44958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276600" y="2286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CRUANGI (PE)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7315200" y="3276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46%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2819400" y="3276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41%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9966FF"/>
                </a:solidFill>
                <a:latin typeface="Arial Narrow" pitchFamily="34" charset="0"/>
              </a:rPr>
              <a:t>21%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56388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9966FF"/>
                </a:solidFill>
                <a:latin typeface="Arial Narrow" pitchFamily="34" charset="0"/>
              </a:rPr>
              <a:t>17%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0" y="563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1947-76  </a:t>
            </a:r>
            <a:r>
              <a:rPr lang="pt-BR" sz="2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FRIA</a:t>
            </a: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4648200" y="5638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1977-98  </a:t>
            </a:r>
            <a:r>
              <a:rPr lang="pt-B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QUENTE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990600" y="6172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DISTRIBUIÇÃO DE </a:t>
            </a:r>
            <a:r>
              <a:rPr lang="pt-BR" sz="2800" b="1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CLASSES</a:t>
            </a:r>
            <a:r>
              <a:rPr lang="pt-B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DE </a:t>
            </a:r>
            <a:r>
              <a:rPr lang="pt-BR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TOTAIS DE CHUVA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utoUpdateAnimBg="0"/>
      <p:bldP spid="177158" grpId="0" autoUpdateAnimBg="0"/>
      <p:bldP spid="177159" grpId="0" autoUpdateAnimBg="0"/>
      <p:bldP spid="177160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Molion\Meus documentos\CDC_PIX\PAPER\PDO_2005_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133600" y="4343400"/>
            <a:ext cx="2224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FF"/>
                </a:solidFill>
                <a:latin typeface="Calibri" pitchFamily="34" charset="0"/>
                <a:sym typeface="Wingdings 3" pitchFamily="18" charset="2"/>
              </a:rPr>
              <a:t> </a:t>
            </a:r>
            <a:r>
              <a:rPr lang="pt-BR" sz="2000">
                <a:solidFill>
                  <a:srgbClr val="FF3300"/>
                </a:solidFill>
                <a:latin typeface="Calibri" pitchFamily="34" charset="0"/>
                <a:sym typeface="Wingdings 3" pitchFamily="18" charset="2"/>
              </a:rPr>
              <a:t> </a:t>
            </a:r>
            <a:r>
              <a:rPr lang="pt-BR" sz="2000" b="1">
                <a:solidFill>
                  <a:srgbClr val="FF3300"/>
                </a:solidFill>
                <a:latin typeface="Calibri" pitchFamily="34" charset="0"/>
              </a:rPr>
              <a:t>1925-1946</a:t>
            </a:r>
            <a:r>
              <a:rPr lang="pt-BR" sz="200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pt-BR" sz="2000">
                <a:solidFill>
                  <a:srgbClr val="FF3300"/>
                </a:solidFill>
                <a:latin typeface="Calibri" pitchFamily="34" charset="0"/>
                <a:sym typeface="Wingdings 3" pitchFamily="18" charset="2"/>
              </a:rPr>
              <a:t>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2643188" y="4572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QUENTE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4214813" y="1857375"/>
            <a:ext cx="2728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FF"/>
                </a:solidFill>
                <a:latin typeface="Calibri" pitchFamily="34" charset="0"/>
                <a:sym typeface="Wingdings 3" pitchFamily="18" charset="2"/>
              </a:rPr>
              <a:t>     </a:t>
            </a:r>
            <a:r>
              <a:rPr lang="pt-BR" sz="2000" b="1">
                <a:solidFill>
                  <a:srgbClr val="0000FF"/>
                </a:solidFill>
                <a:latin typeface="Calibri" pitchFamily="34" charset="0"/>
              </a:rPr>
              <a:t>1947-1976</a:t>
            </a:r>
            <a:r>
              <a:rPr lang="pt-BR" sz="2000">
                <a:solidFill>
                  <a:srgbClr val="0000FF"/>
                </a:solidFill>
                <a:latin typeface="Calibri" pitchFamily="34" charset="0"/>
              </a:rPr>
              <a:t>    </a:t>
            </a:r>
            <a:r>
              <a:rPr lang="pt-BR" sz="2000">
                <a:solidFill>
                  <a:srgbClr val="0000FF"/>
                </a:solidFill>
                <a:latin typeface="Calibri" pitchFamily="34" charset="0"/>
                <a:sym typeface="Wingdings 3" pitchFamily="18" charset="2"/>
              </a:rPr>
              <a:t></a:t>
            </a: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5181600" y="1600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FRIA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6629400" y="4343400"/>
            <a:ext cx="2157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FF0000"/>
                </a:solidFill>
                <a:latin typeface="Calibri" pitchFamily="34" charset="0"/>
                <a:sym typeface="Wingdings 3" pitchFamily="18" charset="2"/>
              </a:rPr>
              <a:t> </a:t>
            </a:r>
            <a:r>
              <a:rPr lang="pt-BR" sz="2000" b="1">
                <a:solidFill>
                  <a:srgbClr val="FF0000"/>
                </a:solidFill>
                <a:latin typeface="Calibri" pitchFamily="34" charset="0"/>
                <a:sym typeface="Wingdings 3" pitchFamily="18" charset="2"/>
              </a:rPr>
              <a:t>1977-199</a:t>
            </a:r>
            <a:r>
              <a:rPr lang="pt-BR" sz="2000">
                <a:solidFill>
                  <a:srgbClr val="FF0000"/>
                </a:solidFill>
                <a:latin typeface="Calibri" pitchFamily="34" charset="0"/>
                <a:sym typeface="Wingdings 3" pitchFamily="18" charset="2"/>
              </a:rPr>
              <a:t>8 </a:t>
            </a:r>
            <a:endParaRPr lang="pt-BR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6934200" y="45720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QUENTE</a:t>
            </a: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3886200" y="5638800"/>
            <a:ext cx="1371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ANOS</a:t>
            </a:r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4067175" y="2708275"/>
            <a:ext cx="10080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FF"/>
                </a:solidFill>
                <a:latin typeface="Calibri" pitchFamily="34" charset="0"/>
                <a:sym typeface="Wingdings 3" pitchFamily="18" charset="2"/>
              </a:rPr>
              <a:t></a:t>
            </a:r>
          </a:p>
        </p:txBody>
      </p:sp>
      <p:sp>
        <p:nvSpPr>
          <p:cNvPr id="318476" name="Text Box 12"/>
          <p:cNvSpPr txBox="1">
            <a:spLocks noChangeArrowheads="1"/>
          </p:cNvSpPr>
          <p:nvPr/>
        </p:nvSpPr>
        <p:spPr bwMode="auto">
          <a:xfrm>
            <a:off x="6372225" y="2781300"/>
            <a:ext cx="10080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FF00"/>
                </a:solidFill>
                <a:latin typeface="Calibri" pitchFamily="34" charset="0"/>
                <a:sym typeface="Wingdings 3" pitchFamily="18" charset="2"/>
              </a:rPr>
              <a:t>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6357938" y="5786438"/>
            <a:ext cx="185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solidFill>
                  <a:srgbClr val="009999"/>
                </a:solidFill>
                <a:latin typeface="Calibri" pitchFamily="34" charset="0"/>
                <a:cs typeface="Arial" charset="0"/>
              </a:rPr>
              <a:t>TANGSHAN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428750" y="714375"/>
            <a:ext cx="7000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OSCILAÇÃO DECADAL DO PACÍFICO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5" grpId="0"/>
      <p:bldP spid="318476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tsunami_Alaska_19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484313"/>
            <a:ext cx="619283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1071563" y="714375"/>
            <a:ext cx="709612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TSUNAMI NO ALASKA - 1° ABRIL 1946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predicted-warming-finger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765175"/>
            <a:ext cx="50006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411413" y="333375"/>
            <a:ext cx="4608512" cy="522288"/>
          </a:xfrm>
          <a:prstGeom prst="rect">
            <a:avLst/>
          </a:prstGeom>
          <a:noFill/>
          <a:ln w="31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0066FF"/>
                </a:solidFill>
                <a:latin typeface="Calibri" pitchFamily="34" charset="0"/>
              </a:rPr>
              <a:t>PROVA INEQUIVOCA DO AGA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786063" y="2000250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FF00"/>
                </a:solidFill>
                <a:latin typeface="Calibri" pitchFamily="34" charset="0"/>
                <a:sym typeface="Wingdings 3" pitchFamily="18" charset="2"/>
              </a:rPr>
              <a:t></a:t>
            </a:r>
            <a:endParaRPr lang="pt-BR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6565" name="CaixaDeTexto 4"/>
          <p:cNvSpPr txBox="1">
            <a:spLocks noChangeArrowheads="1"/>
          </p:cNvSpPr>
          <p:nvPr/>
        </p:nvSpPr>
        <p:spPr bwMode="auto">
          <a:xfrm>
            <a:off x="2484438" y="6396038"/>
            <a:ext cx="4319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66FF"/>
                </a:solidFill>
                <a:latin typeface="Calibri" pitchFamily="34" charset="0"/>
                <a:cs typeface="Arial" charset="0"/>
              </a:rPr>
              <a:t>“</a:t>
            </a:r>
            <a:r>
              <a:rPr lang="pt-BR" sz="2400" b="1">
                <a:solidFill>
                  <a:srgbClr val="0066FF"/>
                </a:solidFill>
                <a:latin typeface="Calibri" pitchFamily="34" charset="0"/>
                <a:cs typeface="Arial" charset="0"/>
              </a:rPr>
              <a:t>IMPRESSÃO DIGITAL DO AGA</a:t>
            </a:r>
            <a:r>
              <a:rPr lang="pt-BR" b="1">
                <a:solidFill>
                  <a:srgbClr val="0066FF"/>
                </a:solidFill>
                <a:latin typeface="Calibri" pitchFamily="34" charset="0"/>
                <a:cs typeface="Arial" charset="0"/>
              </a:rPr>
              <a:t>”</a:t>
            </a:r>
          </a:p>
        </p:txBody>
      </p:sp>
      <p:sp>
        <p:nvSpPr>
          <p:cNvPr id="29702" name="CaixaDeTexto 5"/>
          <p:cNvSpPr txBox="1">
            <a:spLocks noChangeArrowheads="1"/>
          </p:cNvSpPr>
          <p:nvPr/>
        </p:nvSpPr>
        <p:spPr bwMode="auto">
          <a:xfrm>
            <a:off x="7143750" y="2000250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9-10 KM DE ALTURA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70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global_temp_trend_1958-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1052513"/>
            <a:ext cx="44577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7" descr="tropical_temp_trend_1958-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44958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Text Box 8"/>
          <p:cNvSpPr txBox="1">
            <a:spLocks noChangeArrowheads="1"/>
          </p:cNvSpPr>
          <p:nvPr/>
        </p:nvSpPr>
        <p:spPr bwMode="auto">
          <a:xfrm rot="-5400000">
            <a:off x="-954881" y="3483769"/>
            <a:ext cx="26654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0033CC"/>
                </a:solidFill>
                <a:latin typeface="Calibri" pitchFamily="34" charset="0"/>
              </a:rPr>
              <a:t>ANOMALIAS (°C)</a:t>
            </a: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1331913" y="863600"/>
            <a:ext cx="2954337" cy="457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3300"/>
                </a:solidFill>
                <a:latin typeface="Calibri" pitchFamily="34" charset="0"/>
              </a:rPr>
              <a:t>TROPICAL</a:t>
            </a:r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5435600" y="863600"/>
            <a:ext cx="2879725" cy="457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3300"/>
                </a:solidFill>
                <a:latin typeface="Calibri" pitchFamily="34" charset="0"/>
              </a:rPr>
              <a:t>GLOBAL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755650" y="333375"/>
            <a:ext cx="7993063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0033CC"/>
                </a:solidFill>
                <a:latin typeface="Calibri" pitchFamily="34" charset="0"/>
              </a:rPr>
              <a:t>ANOMALIA ANUAL DE TEMPERATURA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4071938" y="2714625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Calibri" pitchFamily="34" charset="0"/>
                <a:sym typeface="Wingdings 3" pitchFamily="18" charset="2"/>
              </a:rPr>
              <a:t></a:t>
            </a:r>
            <a:endParaRPr lang="pt-BR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8027988" y="3141663"/>
            <a:ext cx="42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Calibri" pitchFamily="34" charset="0"/>
                <a:sym typeface="Wingdings 3" pitchFamily="18" charset="2"/>
              </a:rPr>
              <a:t></a:t>
            </a:r>
            <a:endParaRPr lang="pt-BR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714375" y="1714500"/>
            <a:ext cx="7858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 OS GASES</a:t>
            </a:r>
            <a:r>
              <a:rPr lang="pt-BR" sz="2400" b="1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CO2 E METANO</a:t>
            </a:r>
            <a:r>
              <a:rPr lang="pt-BR" sz="2400" b="1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NÃO CONTROLAM O CLIMA  GLOBAL, QUEM O FAZ</a:t>
            </a:r>
            <a:r>
              <a:rPr lang="pt-BR" sz="2400" b="1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pt-BR" sz="3600" b="1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?</a:t>
            </a:r>
            <a:r>
              <a:rPr lang="pt-BR" sz="2800" b="1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928688" y="2857500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SOL 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É A PRINCIPAL FONTE ENERGIA. O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SOL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ESTÁ ENTRANDO NUM PERÍODO DE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BAIXA ATIVIDADE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QUE VAI DURAR ATÉ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2032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75" y="785813"/>
            <a:ext cx="795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CONTROLADORES CLIMÁTICOS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phics-To_IMS-Float_schematic_86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911975" y="6308725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>
                <a:solidFill>
                  <a:srgbClr val="FFFF00"/>
                </a:solidFill>
              </a:rPr>
              <a:t>SISTEMA ARGO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0"/>
          <p:cNvGrpSpPr>
            <a:grpSpLocks/>
          </p:cNvGrpSpPr>
          <p:nvPr/>
        </p:nvGrpSpPr>
        <p:grpSpPr bwMode="auto">
          <a:xfrm>
            <a:off x="357188" y="1500188"/>
            <a:ext cx="8572500" cy="4286250"/>
            <a:chOff x="2070" y="1145"/>
            <a:chExt cx="4238" cy="2236"/>
          </a:xfrm>
        </p:grpSpPr>
        <p:pic>
          <p:nvPicPr>
            <p:cNvPr id="70670" name="Picture 6" descr="Picture 15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6" y="1240"/>
              <a:ext cx="4032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1" name="Text Box 7"/>
            <p:cNvSpPr txBox="1">
              <a:spLocks noChangeArrowheads="1"/>
            </p:cNvSpPr>
            <p:nvPr/>
          </p:nvSpPr>
          <p:spPr bwMode="auto">
            <a:xfrm>
              <a:off x="2886" y="1235"/>
              <a:ext cx="28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2B3E"/>
                  </a:solidFill>
                  <a:latin typeface="Calibri" pitchFamily="34" charset="0"/>
                  <a:cs typeface="Arial" charset="0"/>
                </a:rPr>
                <a:t>Monthly Values for PDO Index: 1900-2008</a:t>
              </a:r>
            </a:p>
          </p:txBody>
        </p:sp>
        <p:sp>
          <p:nvSpPr>
            <p:cNvPr id="70672" name="Text Box 8"/>
            <p:cNvSpPr txBox="1">
              <a:spLocks noChangeArrowheads="1"/>
            </p:cNvSpPr>
            <p:nvPr/>
          </p:nvSpPr>
          <p:spPr bwMode="auto">
            <a:xfrm>
              <a:off x="2070" y="3161"/>
              <a:ext cx="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1900</a:t>
              </a:r>
            </a:p>
          </p:txBody>
        </p:sp>
        <p:sp>
          <p:nvSpPr>
            <p:cNvPr id="70673" name="Text Box 10"/>
            <p:cNvSpPr txBox="1">
              <a:spLocks noChangeArrowheads="1"/>
            </p:cNvSpPr>
            <p:nvPr/>
          </p:nvSpPr>
          <p:spPr bwMode="auto">
            <a:xfrm>
              <a:off x="2814" y="3169"/>
              <a:ext cx="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1920</a:t>
              </a:r>
            </a:p>
          </p:txBody>
        </p:sp>
        <p:sp>
          <p:nvSpPr>
            <p:cNvPr id="70674" name="Text Box 11"/>
            <p:cNvSpPr txBox="1">
              <a:spLocks noChangeArrowheads="1"/>
            </p:cNvSpPr>
            <p:nvPr/>
          </p:nvSpPr>
          <p:spPr bwMode="auto">
            <a:xfrm>
              <a:off x="3550" y="3161"/>
              <a:ext cx="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1940</a:t>
              </a:r>
            </a:p>
          </p:txBody>
        </p:sp>
        <p:sp>
          <p:nvSpPr>
            <p:cNvPr id="70675" name="Text Box 12"/>
            <p:cNvSpPr txBox="1">
              <a:spLocks noChangeArrowheads="1"/>
            </p:cNvSpPr>
            <p:nvPr/>
          </p:nvSpPr>
          <p:spPr bwMode="auto">
            <a:xfrm>
              <a:off x="4294" y="3169"/>
              <a:ext cx="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1960</a:t>
              </a:r>
            </a:p>
          </p:txBody>
        </p:sp>
        <p:sp>
          <p:nvSpPr>
            <p:cNvPr id="70676" name="Text Box 13"/>
            <p:cNvSpPr txBox="1">
              <a:spLocks noChangeArrowheads="1"/>
            </p:cNvSpPr>
            <p:nvPr/>
          </p:nvSpPr>
          <p:spPr bwMode="auto">
            <a:xfrm>
              <a:off x="5022" y="3169"/>
              <a:ext cx="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1980</a:t>
              </a:r>
            </a:p>
          </p:txBody>
        </p:sp>
        <p:sp>
          <p:nvSpPr>
            <p:cNvPr id="70677" name="Text Box 14"/>
            <p:cNvSpPr txBox="1">
              <a:spLocks noChangeArrowheads="1"/>
            </p:cNvSpPr>
            <p:nvPr/>
          </p:nvSpPr>
          <p:spPr bwMode="auto">
            <a:xfrm>
              <a:off x="5766" y="3161"/>
              <a:ext cx="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2000</a:t>
              </a:r>
            </a:p>
          </p:txBody>
        </p:sp>
        <p:sp>
          <p:nvSpPr>
            <p:cNvPr id="70678" name="Text Box 15"/>
            <p:cNvSpPr txBox="1">
              <a:spLocks noChangeArrowheads="1"/>
            </p:cNvSpPr>
            <p:nvPr/>
          </p:nvSpPr>
          <p:spPr bwMode="auto">
            <a:xfrm>
              <a:off x="2110" y="114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4</a:t>
              </a:r>
            </a:p>
          </p:txBody>
        </p:sp>
        <p:sp>
          <p:nvSpPr>
            <p:cNvPr id="70679" name="Text Box 16"/>
            <p:cNvSpPr txBox="1">
              <a:spLocks noChangeArrowheads="1"/>
            </p:cNvSpPr>
            <p:nvPr/>
          </p:nvSpPr>
          <p:spPr bwMode="auto">
            <a:xfrm>
              <a:off x="2110" y="1617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70680" name="Text Box 17"/>
            <p:cNvSpPr txBox="1">
              <a:spLocks noChangeArrowheads="1"/>
            </p:cNvSpPr>
            <p:nvPr/>
          </p:nvSpPr>
          <p:spPr bwMode="auto">
            <a:xfrm>
              <a:off x="2110" y="208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70681" name="Text Box 18"/>
            <p:cNvSpPr txBox="1">
              <a:spLocks noChangeArrowheads="1"/>
            </p:cNvSpPr>
            <p:nvPr/>
          </p:nvSpPr>
          <p:spPr bwMode="auto">
            <a:xfrm>
              <a:off x="2078" y="2569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-2</a:t>
              </a:r>
            </a:p>
          </p:txBody>
        </p:sp>
        <p:sp>
          <p:nvSpPr>
            <p:cNvPr id="70682" name="Text Box 19"/>
            <p:cNvSpPr txBox="1">
              <a:spLocks noChangeArrowheads="1"/>
            </p:cNvSpPr>
            <p:nvPr/>
          </p:nvSpPr>
          <p:spPr bwMode="auto">
            <a:xfrm>
              <a:off x="2078" y="3017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  <a:cs typeface="Arial" charset="0"/>
                </a:rPr>
                <a:t>-4</a:t>
              </a:r>
            </a:p>
          </p:txBody>
        </p:sp>
      </p:grpSp>
      <p:sp>
        <p:nvSpPr>
          <p:cNvPr id="30" name="Text Box 12"/>
          <p:cNvSpPr txBox="1">
            <a:spLocks noChangeArrowheads="1"/>
          </p:cNvSpPr>
          <p:nvPr/>
        </p:nvSpPr>
        <p:spPr bwMode="auto">
          <a:xfrm rot="16200000">
            <a:off x="-777875" y="3206750"/>
            <a:ext cx="22383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INDICE DE ODP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071938" y="5786438"/>
            <a:ext cx="101441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ANOS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476375" y="908050"/>
            <a:ext cx="67135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OSCILAÇÃO DECADAL DO PACÍFICO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286000" y="4114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000FF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 </a:t>
            </a:r>
            <a:r>
              <a:rPr lang="pt-BR" b="1">
                <a:solidFill>
                  <a:srgbClr val="FF33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 </a:t>
            </a:r>
            <a:r>
              <a:rPr lang="pt-BR" b="1">
                <a:solidFill>
                  <a:srgbClr val="FF3300"/>
                </a:solidFill>
                <a:latin typeface="Calibri" pitchFamily="34" charset="0"/>
                <a:cs typeface="Arial" charset="0"/>
              </a:rPr>
              <a:t>1925-1946 </a:t>
            </a:r>
            <a:r>
              <a:rPr lang="pt-BR" b="1">
                <a:solidFill>
                  <a:srgbClr val="FF33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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555875" y="436562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QUENTE</a:t>
            </a:r>
          </a:p>
        </p:txBody>
      </p:sp>
      <p:sp>
        <p:nvSpPr>
          <p:cNvPr id="70664" name="Text Box 5"/>
          <p:cNvSpPr txBox="1">
            <a:spLocks noChangeArrowheads="1"/>
          </p:cNvSpPr>
          <p:nvPr/>
        </p:nvSpPr>
        <p:spPr bwMode="auto">
          <a:xfrm>
            <a:off x="4211638" y="2565400"/>
            <a:ext cx="2589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0000FF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    </a:t>
            </a:r>
            <a:r>
              <a:rPr lang="pt-BR" b="1">
                <a:solidFill>
                  <a:srgbClr val="0000FF"/>
                </a:solidFill>
                <a:latin typeface="Calibri" pitchFamily="34" charset="0"/>
                <a:cs typeface="Arial" charset="0"/>
              </a:rPr>
              <a:t>1947-1976     </a:t>
            </a:r>
            <a:r>
              <a:rPr lang="pt-BR" b="1">
                <a:solidFill>
                  <a:srgbClr val="0000FF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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076825" y="2205038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FRIA</a:t>
            </a:r>
          </a:p>
        </p:txBody>
      </p:sp>
      <p:sp>
        <p:nvSpPr>
          <p:cNvPr id="70666" name="Text Box 8"/>
          <p:cNvSpPr txBox="1">
            <a:spLocks noChangeArrowheads="1"/>
          </p:cNvSpPr>
          <p:nvPr/>
        </p:nvSpPr>
        <p:spPr bwMode="auto">
          <a:xfrm>
            <a:off x="6429375" y="4143375"/>
            <a:ext cx="192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  <a:latin typeface="Calibri" pitchFamily="34" charset="0"/>
                <a:cs typeface="Arial" charset="0"/>
                <a:sym typeface="Wingdings 3" pitchFamily="18" charset="2"/>
              </a:rPr>
              <a:t>1977-1998</a:t>
            </a:r>
            <a:endParaRPr lang="pt-BR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659563" y="443706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QUENTE</a:t>
            </a:r>
          </a:p>
        </p:txBody>
      </p:sp>
      <p:sp useBgFill="1">
        <p:nvSpPr>
          <p:cNvPr id="70668" name="CaixaDeTexto 39"/>
          <p:cNvSpPr txBox="1">
            <a:spLocks noChangeArrowheads="1"/>
          </p:cNvSpPr>
          <p:nvPr/>
        </p:nvSpPr>
        <p:spPr bwMode="auto">
          <a:xfrm>
            <a:off x="1571625" y="1714500"/>
            <a:ext cx="4857750" cy="3381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>
              <a:latin typeface="Calibri" pitchFamily="34" charset="0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740650" y="220503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FRIA?</a:t>
            </a:r>
            <a:r>
              <a:rPr lang="pt-BR" b="1">
                <a:solidFill>
                  <a:srgbClr val="0066FF"/>
                </a:solidFill>
                <a:latin typeface="+mn-lt"/>
                <a:sym typeface="Wingdings 3" pitchFamily="18" charset="2"/>
              </a:rPr>
              <a:t>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 descr="US-TRecords-1880-2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524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785813" y="571500"/>
            <a:ext cx="75723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EXTREMOS DE TEMPERATURA NOS EEUU</a:t>
            </a:r>
          </a:p>
        </p:txBody>
      </p: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500438" y="614362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400" b="1">
                <a:latin typeface="Arial Narrow" pitchFamily="34" charset="0"/>
              </a:rPr>
              <a:t>DECADAS</a:t>
            </a:r>
          </a:p>
        </p:txBody>
      </p:sp>
      <p:sp>
        <p:nvSpPr>
          <p:cNvPr id="9221" name="CaixaDeTexto 4"/>
          <p:cNvSpPr txBox="1">
            <a:spLocks noChangeArrowheads="1"/>
          </p:cNvSpPr>
          <p:nvPr/>
        </p:nvSpPr>
        <p:spPr bwMode="auto">
          <a:xfrm rot="-5400000">
            <a:off x="-805656" y="3093244"/>
            <a:ext cx="278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400" b="1">
                <a:latin typeface="Arial Narrow" pitchFamily="34" charset="0"/>
              </a:rPr>
              <a:t>FREQUÊNCIA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143250" y="1428750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ANOS 1930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Molion\Meus documentos\CDC_PIX\PAPER\MEI_2005_ADAPT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38814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ÍNDICE MULTIVARIADO DE ENOS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195513" y="1700213"/>
            <a:ext cx="914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FRIA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6227763" y="1700213"/>
            <a:ext cx="1371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QUENTE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 rot="16200000">
            <a:off x="-1667668" y="2936081"/>
            <a:ext cx="37322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DESVIOS PADRONIZADOS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4500563" y="5589588"/>
            <a:ext cx="9366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ANOS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1905000" y="3962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  <a:latin typeface="Times New Roman" charset="0"/>
                <a:cs typeface="Arial" charset="0"/>
                <a:sym typeface="Wingdings 3" pitchFamily="18" charset="2"/>
              </a:rPr>
              <a:t>              </a:t>
            </a:r>
            <a:endParaRPr lang="pt-BR" sz="2400">
              <a:solidFill>
                <a:srgbClr val="FF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5410200" y="228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charset="0"/>
                <a:cs typeface="Arial" charset="0"/>
                <a:sym typeface="Wingdings 3" pitchFamily="18" charset="2"/>
              </a:rPr>
              <a:t> </a:t>
            </a:r>
            <a:r>
              <a:rPr lang="pt-BR" sz="2400">
                <a:solidFill>
                  <a:srgbClr val="0000FF"/>
                </a:solidFill>
                <a:latin typeface="Times New Roman" charset="0"/>
                <a:cs typeface="Arial" charset="0"/>
                <a:sym typeface="Wingdings 3" pitchFamily="18" charset="2"/>
              </a:rPr>
              <a:t>                  </a:t>
            </a:r>
            <a:endParaRPr lang="pt-BR" sz="2400">
              <a:solidFill>
                <a:srgbClr val="0000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2057400" y="381000"/>
            <a:ext cx="5486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FREQÜÊNCIA DE ENOS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8153400" y="1752600"/>
            <a:ext cx="76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7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1500188" y="5929313"/>
            <a:ext cx="6384925" cy="7572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FASE FRIA: MAIOR N° DE LA NIÑAS, QUE</a:t>
            </a:r>
          </a:p>
          <a:p>
            <a:pPr fontAlgn="auto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PRODUZEM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SECAS</a:t>
            </a:r>
            <a:r>
              <a:rPr lang="pt-BR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NO SUL, EM GERAL.</a:t>
            </a:r>
            <a:endParaRPr lang="pt-B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25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8" grpId="0" autoUpdateAnimBg="0"/>
      <p:bldP spid="235529" grpId="0" autoUpdateAnimBg="0"/>
      <p:bldP spid="235531" grpId="0" autoUpdateAnimBg="0"/>
      <p:bldP spid="204803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RECIP_MES_BH_M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3438525"/>
            <a:ext cx="53990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PRECIP_MES_NORTEM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8"/>
            <a:ext cx="5399088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5364163" y="476250"/>
            <a:ext cx="3529012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PRECIPITAÇÃO MENSAL MINAS GERAIS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5364163" y="1628775"/>
            <a:ext cx="3563937" cy="862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FASE FRIA :       1223 mm/a</a:t>
            </a:r>
          </a:p>
          <a:p>
            <a:pPr>
              <a:spcBef>
                <a:spcPct val="50000"/>
              </a:spcBef>
              <a:defRPr/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FASE QUENTE : 1336 mm/a</a:t>
            </a: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179388" y="4797425"/>
            <a:ext cx="3563937" cy="862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FASE FRIA :        1445 mm/a</a:t>
            </a:r>
          </a:p>
          <a:p>
            <a:pPr>
              <a:spcBef>
                <a:spcPct val="50000"/>
              </a:spcBef>
              <a:defRPr/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FASE QUENTE : 1568 mm/a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PRECIP_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175"/>
            <a:ext cx="9144000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2627313" y="1412875"/>
            <a:ext cx="41052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NORTE</a:t>
            </a: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/>
              <a:t>                   </a:t>
            </a:r>
            <a:r>
              <a:rPr lang="pt-BR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BH</a:t>
            </a:r>
          </a:p>
        </p:txBody>
      </p:sp>
      <p:sp>
        <p:nvSpPr>
          <p:cNvPr id="73732" name="Line 6"/>
          <p:cNvSpPr>
            <a:spLocks noChangeShapeType="1"/>
          </p:cNvSpPr>
          <p:nvPr/>
        </p:nvSpPr>
        <p:spPr bwMode="auto">
          <a:xfrm>
            <a:off x="5940425" y="1700213"/>
            <a:ext cx="503238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3733" name="Line 7"/>
          <p:cNvSpPr>
            <a:spLocks noChangeShapeType="1"/>
          </p:cNvSpPr>
          <p:nvPr/>
        </p:nvSpPr>
        <p:spPr bwMode="auto">
          <a:xfrm>
            <a:off x="3924300" y="1700213"/>
            <a:ext cx="433388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SUNCIÓN_PARAGUAY_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84438" y="404813"/>
            <a:ext cx="44640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chemeClr val="hlink"/>
                </a:solidFill>
              </a:rPr>
              <a:t>AEROPORTO DE ASUNCIÓN PARAGUAY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227763" y="6521450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FONTE:GISTEMP/NASA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 rot="-5400000">
            <a:off x="-1653381" y="3390107"/>
            <a:ext cx="4464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TEMPERATURA MÉDIA ANUAL (°C)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067175" y="5949950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/>
              <a:t>ANOS</a:t>
            </a:r>
          </a:p>
        </p:txBody>
      </p:sp>
      <p:sp>
        <p:nvSpPr>
          <p:cNvPr id="7" name="Text Box 2057"/>
          <p:cNvSpPr txBox="1">
            <a:spLocks noChangeArrowheads="1"/>
          </p:cNvSpPr>
          <p:nvPr/>
        </p:nvSpPr>
        <p:spPr bwMode="auto">
          <a:xfrm rot="2100000">
            <a:off x="4079875" y="2795588"/>
            <a:ext cx="371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----------------------------------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47864" y="155679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sym typeface="Wingdings 3"/>
              </a:rPr>
              <a:t>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2778</Words>
  <Application>Microsoft Office PowerPoint</Application>
  <PresentationFormat>Apresentação na tela (4:3)</PresentationFormat>
  <Paragraphs>500</Paragraphs>
  <Slides>82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82</vt:i4>
      </vt:variant>
    </vt:vector>
  </HeadingPairs>
  <TitlesOfParts>
    <vt:vector size="84" baseType="lpstr">
      <vt:lpstr>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Molion</dc:creator>
  <cp:lastModifiedBy>Climatologia</cp:lastModifiedBy>
  <cp:revision>131</cp:revision>
  <dcterms:created xsi:type="dcterms:W3CDTF">2010-07-22T15:53:13Z</dcterms:created>
  <dcterms:modified xsi:type="dcterms:W3CDTF">2012-12-12T21:15:07Z</dcterms:modified>
</cp:coreProperties>
</file>